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handoutMasterIdLst>
    <p:handoutMasterId r:id="rId18"/>
  </p:handoutMasterIdLst>
  <p:sldIdLst>
    <p:sldId id="261" r:id="rId3"/>
    <p:sldId id="259" r:id="rId4"/>
    <p:sldId id="257" r:id="rId5"/>
    <p:sldId id="263" r:id="rId6"/>
    <p:sldId id="395" r:id="rId7"/>
    <p:sldId id="397" r:id="rId8"/>
    <p:sldId id="398" r:id="rId9"/>
    <p:sldId id="396" r:id="rId10"/>
    <p:sldId id="412" r:id="rId11"/>
    <p:sldId id="413" r:id="rId12"/>
    <p:sldId id="264" r:id="rId13"/>
    <p:sldId id="265" r:id="rId14"/>
    <p:sldId id="266" r:id="rId15"/>
    <p:sldId id="262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BC"/>
    <a:srgbClr val="8392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2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4643666-F1E1-43D1-BE85-7FECEC91F5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8F95D24-F752-4EB6-93DB-4E3E248A1E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C935F-2A89-416D-84F1-E40AD555C217}" type="datetimeFigureOut">
              <a:rPr lang="de-DE" smtClean="0"/>
              <a:t>30.05.2022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01999CF-D2F8-4397-B019-41CC882E92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E796296-0DC7-4014-B876-112ADD9685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30FA55-7763-40CF-9949-DBB55D3DF4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5339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C233F-8064-4EEA-ADC1-7B317E3DA0AC}" type="datetimeFigureOut">
              <a:rPr lang="de-DE" smtClean="0"/>
              <a:t>30.05.2022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1EE31-10B1-41C1-B6B2-33C4E107D2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6844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6CAD1-FD47-46B0-9C16-1B81F4E690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2604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6CAD1-FD47-46B0-9C16-1B81F4E690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06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6CAD1-FD47-46B0-9C16-1B81F4E690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310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6CAD1-FD47-46B0-9C16-1B81F4E690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505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6CAD1-FD47-46B0-9C16-1B81F4E690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003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E404B4-667F-42B0-BF99-D33ED303E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91717F6-4643-4E87-9922-6F588C215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7021F2-CDC6-4C64-A36D-D2C91976F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25E7-9CDA-4913-857F-93E5431EF39D}" type="datetime1">
              <a:rPr lang="de-DE" smtClean="0"/>
              <a:t>30.05.2022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4ADD6D-3E4F-4EB1-8951-5FC9865F5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3DD872-981D-432E-81A4-9E7A25823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403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FC57F9-3C45-4674-9F8F-AD03E7B32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4AF793C-6E0F-482B-B37C-02692C141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C12A33-6087-48C9-945A-E45A811E2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EC30-2176-4CAE-97EC-61B856139027}" type="datetime1">
              <a:rPr lang="de-DE" smtClean="0"/>
              <a:t>30.05.2022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83DBF5-43A7-4C7E-A840-CF2ACCBA2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DD7E06-FEED-4458-8794-B08900F3E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76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8DD6368-F796-460B-9A47-D8261F9BEA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D13896C-C39E-448C-B409-E2354F104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D4C243-8314-48D9-AAB6-6375E3047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82E9C-AF70-41A0-AA03-1AE597907177}" type="datetime1">
              <a:rPr lang="de-DE" smtClean="0"/>
              <a:t>30.05.2022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5065905-64D5-4D5D-8CAE-1EA2F8146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D6C784-99CF-46FA-A569-A2B5CECE9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426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latin typeface="Arial" charset="0"/>
                <a:ea typeface="Arial" charset="0"/>
                <a:cs typeface="Arial" charset="0"/>
              </a:defRPr>
            </a:lvl1pPr>
            <a:lvl2pPr>
              <a:defRPr sz="2400">
                <a:latin typeface="Arial" charset="0"/>
                <a:ea typeface="Arial" charset="0"/>
                <a:cs typeface="Arial" charset="0"/>
              </a:defRPr>
            </a:lvl2pPr>
            <a:lvl3pPr>
              <a:defRPr sz="2000">
                <a:latin typeface="Arial" charset="0"/>
                <a:ea typeface="Arial" charset="0"/>
                <a:cs typeface="Arial" charset="0"/>
              </a:defRPr>
            </a:lvl3pPr>
            <a:lvl4pPr>
              <a:defRPr sz="1800">
                <a:latin typeface="Arial" charset="0"/>
                <a:ea typeface="Arial" charset="0"/>
                <a:cs typeface="Arial" charset="0"/>
              </a:defRPr>
            </a:lvl4pPr>
            <a:lvl5pPr>
              <a:defRPr sz="180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8737600" y="645333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428AB9-B92A-48E9-8C84-36FF23738E80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234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54A1B7C4-7B43-4178-878E-3C1A63AA60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8367" y="341313"/>
            <a:ext cx="11235267" cy="308768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713E3ED-78BF-4AEF-A5C2-46B7E751DB0E}"/>
              </a:ext>
            </a:extLst>
          </p:cNvPr>
          <p:cNvSpPr/>
          <p:nvPr userDrawn="1"/>
        </p:nvSpPr>
        <p:spPr>
          <a:xfrm>
            <a:off x="0" y="3429000"/>
            <a:ext cx="12192000" cy="1980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58850" y="3633688"/>
            <a:ext cx="10274300" cy="623404"/>
          </a:xfrm>
        </p:spPr>
        <p:txBody>
          <a:bodyPr anchor="t"/>
          <a:lstStyle>
            <a:lvl1pPr algn="l">
              <a:lnSpc>
                <a:spcPct val="114000"/>
              </a:lnSpc>
              <a:spcBef>
                <a:spcPts val="0"/>
              </a:spcBef>
              <a:defRPr sz="3200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der Präsentation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58850" y="4970822"/>
            <a:ext cx="10274300" cy="360000"/>
          </a:xfrm>
        </p:spPr>
        <p:txBody>
          <a:bodyPr/>
          <a:lstStyle>
            <a:lvl1pPr marL="0" indent="0" algn="l">
              <a:buNone/>
              <a:defRPr sz="1600" cap="all" spc="6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Datum  |  Name</a:t>
            </a:r>
            <a:endParaRPr lang="en-US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D585CE71-710A-4145-8AA7-7070BBC1B7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8850" y="4185084"/>
            <a:ext cx="10274300" cy="727162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3200" b="1" cap="all" spc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der Präsentation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CA27721-1E41-417D-8DF5-46DDCB2333FE}"/>
              </a:ext>
            </a:extLst>
          </p:cNvPr>
          <p:cNvPicPr>
            <a:picLocks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6005352"/>
            <a:ext cx="1872338" cy="548854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3392" y="6381329"/>
            <a:ext cx="3552395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Mitglied der Helmholtz-Gemeinschaft</a:t>
            </a:r>
          </a:p>
        </p:txBody>
      </p:sp>
    </p:spTree>
    <p:extLst>
      <p:ext uri="{BB962C8B-B14F-4D97-AF65-F5344CB8AC3E}">
        <p14:creationId xmlns:p14="http://schemas.microsoft.com/office/powerpoint/2010/main" val="1036500023"/>
      </p:ext>
    </p:extLst>
  </p:cSld>
  <p:clrMapOvr>
    <a:masterClrMapping/>
  </p:clrMapOvr>
  <p:transition spd="slow">
    <p:pull/>
  </p:transition>
  <p:extLst>
    <p:ext uri="{DCECCB84-F9BA-43D5-87BE-67443E8EF086}">
      <p15:sldGuideLst xmlns:p15="http://schemas.microsoft.com/office/powerpoint/2012/main">
        <p15:guide id="1" pos="604">
          <p15:clr>
            <a:srgbClr val="FBAE40"/>
          </p15:clr>
        </p15:guide>
        <p15:guide id="2" pos="70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6681AF-6F5B-4237-8410-964016872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354F6A-7B17-4B08-B2E5-ED779E714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EB7A56-16A7-4CC2-A26F-522588A98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BAE5-3A61-4606-9EA1-5922D6CDB738}" type="datetime1">
              <a:rPr lang="de-DE" smtClean="0"/>
              <a:t>30.05.2022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52F70F-10F3-446C-B1BD-061DDB289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829967-0198-42B0-B999-F62AAEB1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903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F7449C-C2E3-44E4-832C-5AC76D596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D35FA18-3A89-4FA5-A775-BE4A483D2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817D1D7-BCAD-4A0C-B46D-CE125AE26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2F451-940A-49C2-8748-C6BC0CFDEFFE}" type="datetime1">
              <a:rPr lang="de-DE" smtClean="0"/>
              <a:t>30.05.2022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B599FC-42E7-4C18-8883-1C84B8A86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532BBB-16F8-4257-9929-152DEB263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4028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9BA1BE-DFAD-4904-8251-58D2203E9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C4A520-0D91-4727-BFA2-438C1338E2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3919F4A-DCAB-4B27-AB9E-62DA8D93B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4B1F7A-A504-46F4-8055-10D6F1CE3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8813-F922-49A6-AD2C-104094DD8435}" type="datetime1">
              <a:rPr lang="de-DE" smtClean="0"/>
              <a:t>30.05.2022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092E6A5-BCA6-4671-A712-F7C3568E9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5A66C11-7887-472B-8821-EC30AE888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6457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473696-36EF-4D01-B747-576CAA9AF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249EEC-5B56-461C-BF70-6F386E601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4E8483-FD7E-4689-B213-8A87F1253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E92C761-B726-4B68-BD45-BACE21AD5F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D41DD0C-4D95-4820-BE0E-13A1D29E03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E0B8B32-8963-4D13-B9D2-AC67153A5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FAFF-61B6-43DA-9740-4337B5FE3F58}" type="datetime1">
              <a:rPr lang="de-DE" smtClean="0"/>
              <a:t>30.05.2022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57525FD-C470-434A-AFD8-CDF94685F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02C0618-3D0F-492F-AE10-490EC6AE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2831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134771-D121-4639-8655-AC11E9308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41FC326-05E3-4375-9FA9-B7BE97846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04FBB-4E35-4BF5-98E2-4B28112BB9A1}" type="datetime1">
              <a:rPr lang="de-DE" smtClean="0"/>
              <a:t>30.05.2022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F19128D-CFB7-4C4C-83F1-4755532C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D02017C-BE89-4D5A-9283-E2BB00813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878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BAFAA3F-9BBC-4806-AF7F-90B4C750E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6064-8D86-471D-9267-F2E12724AC1D}" type="datetime1">
              <a:rPr lang="de-DE" smtClean="0"/>
              <a:t>30.05.2022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1A7F95C-DEA4-44FE-B5CC-D0DF2A393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5DDFC60-81B4-43DC-81A5-463CDD945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919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6F4E20-8013-4EEE-836C-A3022800E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50C4CF-C3B3-4B7B-BAEC-4D9E84A5D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B07E31-ADCD-40BB-B949-FBFAF2C7A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422B5A1-A604-46E4-A874-EAA551BD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9FBC7-F6D0-4D0F-9EAA-E5FC4007686D}" type="datetime1">
              <a:rPr lang="de-DE" smtClean="0"/>
              <a:t>30.05.2022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A358A24-DB35-4FFB-AA18-658E735C2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B3A03D4-B3D1-44C5-81BC-D46573FA8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255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277B35-7E40-4B11-AD81-1A8C3F80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13432B8-1F6B-4CA6-B081-1AF4D856BF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06C6584-0E86-41B6-ABC1-3A853929E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EF4889-322B-4AE8-9131-4404BC504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79E8-A668-427C-9F75-89A8E1B212E9}" type="datetime1">
              <a:rPr lang="de-DE" smtClean="0"/>
              <a:t>30.05.2022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AC6DB7-3AA7-409E-8B0D-945F6EBEC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464048-039E-4269-86D8-C2D256994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7936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52071F2-4C87-4A84-83CB-80A743E52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F65C15-DCA3-434F-9412-FE7DBCC08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565DB0-0DAC-42A6-A3BD-7351933E48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02C81-9AD4-47B8-B3CA-05625E17802F}" type="datetime1">
              <a:rPr lang="de-DE" smtClean="0"/>
              <a:t>30.05.2022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838538-C1DA-4B10-AD22-957359B99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BAF3FC-0FB9-412F-AE69-B8B02B35C2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C5182-1F66-4130-9C3B-6E0E1DE0E3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166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8367" y="1563143"/>
            <a:ext cx="11232896" cy="42142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3392" y="6381329"/>
            <a:ext cx="3552395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Mitglied der Helmholtz-Gemeinschaft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15947" y="6352445"/>
            <a:ext cx="1342059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de-DE"/>
              <a:t>Seite </a:t>
            </a:r>
            <a:fld id="{A52F4D17-1AD6-42D9-B93A-EB002C62F43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9551" y="322022"/>
            <a:ext cx="11234083" cy="11267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F2B40BD-2E84-45F1-85D7-C908895E91A2}"/>
              </a:ext>
            </a:extLst>
          </p:cNvPr>
          <p:cNvPicPr>
            <a:picLocks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925" y="6024700"/>
            <a:ext cx="1872338" cy="54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8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slow">
    <p:pull/>
  </p:transition>
  <p:hf hdr="0" ftr="0"/>
  <p:txStyles>
    <p:titleStyle>
      <a:lvl1pPr algn="l" defTabSz="914400" rtl="0" eaLnBrk="1" latinLnBrk="0" hangingPunct="1">
        <a:lnSpc>
          <a:spcPct val="114000"/>
        </a:lnSpc>
        <a:spcBef>
          <a:spcPct val="0"/>
        </a:spcBef>
        <a:buNone/>
        <a:defRPr sz="3200" b="1" kern="1200" cap="all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3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234950" algn="l" defTabSz="914400" rtl="0" eaLnBrk="1" latinLnBrk="0" hangingPunct="1">
        <a:lnSpc>
          <a:spcPct val="113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666750" indent="-215900" algn="l" defTabSz="914400" rtl="0" eaLnBrk="1" latinLnBrk="0" hangingPunct="1">
        <a:lnSpc>
          <a:spcPct val="113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895350" indent="-215900" algn="l" defTabSz="914400" rtl="0" eaLnBrk="1" latinLnBrk="0" hangingPunct="1">
        <a:lnSpc>
          <a:spcPct val="113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117600" indent="-215900" algn="l" defTabSz="914400" rtl="0" eaLnBrk="1" latinLnBrk="0" hangingPunct="1">
        <a:lnSpc>
          <a:spcPct val="113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26">
          <p15:clr>
            <a:srgbClr val="F26B43"/>
          </p15:clr>
        </p15:guide>
        <p15:guide id="2" pos="301">
          <p15:clr>
            <a:srgbClr val="F26B43"/>
          </p15:clr>
        </p15:guide>
        <p15:guide id="3" pos="7379">
          <p15:clr>
            <a:srgbClr val="F26B43"/>
          </p15:clr>
        </p15:guide>
        <p15:guide id="4" orient="horz" pos="278">
          <p15:clr>
            <a:srgbClr val="F26B43"/>
          </p15:clr>
        </p15:guide>
        <p15:guide id="6" pos="3599">
          <p15:clr>
            <a:srgbClr val="F26B43"/>
          </p15:clr>
        </p15:guide>
        <p15:guide id="7" pos="4081">
          <p15:clr>
            <a:srgbClr val="F26B43"/>
          </p15:clr>
        </p15:guide>
        <p15:guide id="8" orient="horz" pos="36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10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10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515/bfp-2012-003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doi.org/10.57674/fyrc-vb61" TargetMode="External"/><Relationship Id="rId5" Type="http://schemas.openxmlformats.org/officeDocument/2006/relationships/hyperlink" Target="https://doi.org/10.2312/os.helmholtz.006" TargetMode="External"/><Relationship Id="rId4" Type="http://schemas.openxmlformats.org/officeDocument/2006/relationships/hyperlink" Target="https://doi.org/10.1087/20150103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hyperlink" Target="https://gepris.dfg.de/gepris/projekt/457354095?context=projekt&amp;task=showDetail&amp;id=457354095&amp;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24.svg"/><Relationship Id="rId5" Type="http://schemas.openxmlformats.org/officeDocument/2006/relationships/image" Target="../media/image19.png"/><Relationship Id="rId15" Type="http://schemas.openxmlformats.org/officeDocument/2006/relationships/image" Target="../media/image27.jpeg"/><Relationship Id="rId10" Type="http://schemas.openxmlformats.org/officeDocument/2006/relationships/image" Target="../media/image23.png"/><Relationship Id="rId4" Type="http://schemas.openxmlformats.org/officeDocument/2006/relationships/image" Target="../media/image18.svg"/><Relationship Id="rId9" Type="http://schemas.openxmlformats.org/officeDocument/2006/relationships/image" Target="../media/image22.svg"/><Relationship Id="rId1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6418DAF9-44C6-4A38-814B-0DED13E7BF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BE49F0-0C00-456D-BE71-4985CD4FE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5299" y="3117904"/>
            <a:ext cx="7530169" cy="1540871"/>
          </a:xfrm>
        </p:spPr>
        <p:txBody>
          <a:bodyPr rIns="90000" anchor="ctr" anchorCtr="0">
            <a:normAutofit/>
          </a:bodyPr>
          <a:lstStyle/>
          <a:p>
            <a:pPr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3600" b="1" dirty="0">
                <a:latin typeface="Arial" panose="020B0604020202020204" pitchFamily="34" charset="0"/>
                <a:ea typeface="Lato Medium" panose="020B0604020202020204" pitchFamily="34" charset="0"/>
                <a:cs typeface="Arial" panose="020B0604020202020204" pitchFamily="34" charset="0"/>
              </a:rPr>
              <a:t>Strategie zur Erfassung der „Total </a:t>
            </a:r>
            <a:r>
              <a:rPr lang="de-DE" sz="3600" b="1" dirty="0" err="1">
                <a:latin typeface="Arial" panose="020B0604020202020204" pitchFamily="34" charset="0"/>
                <a:ea typeface="Lato Medium" panose="020B0604020202020204" pitchFamily="34" charset="0"/>
                <a:cs typeface="Arial" panose="020B0604020202020204" pitchFamily="34" charset="0"/>
              </a:rPr>
              <a:t>Cost</a:t>
            </a:r>
            <a:r>
              <a:rPr lang="de-DE" sz="3600" b="1" dirty="0">
                <a:latin typeface="Arial" panose="020B0604020202020204" pitchFamily="34" charset="0"/>
                <a:ea typeface="Lato Medium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1" dirty="0" err="1">
                <a:latin typeface="Arial" panose="020B0604020202020204" pitchFamily="34" charset="0"/>
                <a:ea typeface="Lato Medium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3600" b="1" dirty="0">
                <a:latin typeface="Arial" panose="020B0604020202020204" pitchFamily="34" charset="0"/>
                <a:ea typeface="Lato Medium" panose="020B0604020202020204" pitchFamily="34" charset="0"/>
                <a:cs typeface="Arial" panose="020B0604020202020204" pitchFamily="34" charset="0"/>
              </a:rPr>
              <a:t> Publishing“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603673E-E733-462B-8363-A975BA761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5299" y="4658775"/>
            <a:ext cx="7530170" cy="561237"/>
          </a:xfrm>
        </p:spPr>
        <p:txBody>
          <a:bodyPr rIns="90000" anchor="ctr" anchorCtr="0">
            <a:normAutofit/>
          </a:bodyPr>
          <a:lstStyle/>
          <a:p>
            <a:pPr algn="r"/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Hands-on Lab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38B9D54-BD8E-41FA-8780-7732E93D7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765227" y="259200"/>
            <a:ext cx="2070242" cy="117486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A6C3522-9141-4695-BE3D-0E5B01329C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3996" y="5781251"/>
            <a:ext cx="778733" cy="77873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9A0396F-8AE3-4CD5-871D-0E76F5C91F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9260" y="5781251"/>
            <a:ext cx="1516209" cy="77873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D58758B-7518-425D-9A3D-5E08B421D2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60" y="5899194"/>
            <a:ext cx="1547805" cy="542845"/>
          </a:xfrm>
          <a:prstGeom prst="rect">
            <a:avLst/>
          </a:prstGeom>
        </p:spPr>
      </p:pic>
      <p:sp>
        <p:nvSpPr>
          <p:cNvPr id="39" name="Freihandform: Form 38">
            <a:extLst>
              <a:ext uri="{FF2B5EF4-FFF2-40B4-BE49-F238E27FC236}">
                <a16:creationId xmlns:a16="http://schemas.microsoft.com/office/drawing/2014/main" id="{F3045EB1-6D13-421C-9E72-306D4AD21A65}"/>
              </a:ext>
            </a:extLst>
          </p:cNvPr>
          <p:cNvSpPr/>
          <p:nvPr/>
        </p:nvSpPr>
        <p:spPr>
          <a:xfrm rot="2888228">
            <a:off x="3184256" y="-1797163"/>
            <a:ext cx="1961761" cy="6413103"/>
          </a:xfrm>
          <a:custGeom>
            <a:avLst/>
            <a:gdLst>
              <a:gd name="connsiteX0" fmla="*/ 0 w 1961761"/>
              <a:gd name="connsiteY0" fmla="*/ 2189271 h 6413103"/>
              <a:gd name="connsiteX1" fmla="*/ 1961761 w 1961761"/>
              <a:gd name="connsiteY1" fmla="*/ 0 h 6413103"/>
              <a:gd name="connsiteX2" fmla="*/ 1961761 w 1961761"/>
              <a:gd name="connsiteY2" fmla="*/ 6413103 h 6413103"/>
              <a:gd name="connsiteX3" fmla="*/ 0 w 1961761"/>
              <a:gd name="connsiteY3" fmla="*/ 6413103 h 6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761" h="6413103">
                <a:moveTo>
                  <a:pt x="0" y="2189271"/>
                </a:moveTo>
                <a:lnTo>
                  <a:pt x="1961761" y="0"/>
                </a:lnTo>
                <a:lnTo>
                  <a:pt x="1961761" y="6413103"/>
                </a:lnTo>
                <a:lnTo>
                  <a:pt x="0" y="6413103"/>
                </a:lnTo>
                <a:close/>
              </a:path>
            </a:pathLst>
          </a:custGeom>
          <a:blipFill dpi="0" rotWithShape="0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-101600" ty="-908050" sx="100000" sy="100000" flip="none" algn="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" name="Freihandform: Form 40">
            <a:extLst>
              <a:ext uri="{FF2B5EF4-FFF2-40B4-BE49-F238E27FC236}">
                <a16:creationId xmlns:a16="http://schemas.microsoft.com/office/drawing/2014/main" id="{6CD5D60B-126C-4C73-AD39-FF12ADCF5006}"/>
              </a:ext>
            </a:extLst>
          </p:cNvPr>
          <p:cNvSpPr/>
          <p:nvPr/>
        </p:nvSpPr>
        <p:spPr>
          <a:xfrm rot="10800000">
            <a:off x="-12054" y="-8132"/>
            <a:ext cx="4317354" cy="2428273"/>
          </a:xfrm>
          <a:custGeom>
            <a:avLst/>
            <a:gdLst>
              <a:gd name="connsiteX0" fmla="*/ 4317354 w 4317354"/>
              <a:gd name="connsiteY0" fmla="*/ 2428273 h 2428273"/>
              <a:gd name="connsiteX1" fmla="*/ 0 w 4317354"/>
              <a:gd name="connsiteY1" fmla="*/ 2428273 h 2428273"/>
              <a:gd name="connsiteX2" fmla="*/ 2729981 w 4317354"/>
              <a:gd name="connsiteY2" fmla="*/ 0 h 2428273"/>
              <a:gd name="connsiteX3" fmla="*/ 4317354 w 4317354"/>
              <a:gd name="connsiteY3" fmla="*/ 2333957 h 242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7354" h="2428273">
                <a:moveTo>
                  <a:pt x="4317354" y="2428273"/>
                </a:moveTo>
                <a:lnTo>
                  <a:pt x="0" y="2428273"/>
                </a:lnTo>
                <a:lnTo>
                  <a:pt x="2729981" y="0"/>
                </a:lnTo>
                <a:lnTo>
                  <a:pt x="4317354" y="2333957"/>
                </a:lnTo>
                <a:close/>
              </a:path>
            </a:pathLst>
          </a:custGeom>
          <a:solidFill>
            <a:srgbClr val="8392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Gleichschenkliges Dreieck 18">
            <a:extLst>
              <a:ext uri="{FF2B5EF4-FFF2-40B4-BE49-F238E27FC236}">
                <a16:creationId xmlns:a16="http://schemas.microsoft.com/office/drawing/2014/main" id="{4BE82F06-2A20-403F-964B-812C9AB537CD}"/>
              </a:ext>
            </a:extLst>
          </p:cNvPr>
          <p:cNvSpPr/>
          <p:nvPr/>
        </p:nvSpPr>
        <p:spPr>
          <a:xfrm>
            <a:off x="0" y="8130"/>
            <a:ext cx="4705350" cy="6858000"/>
          </a:xfrm>
          <a:prstGeom prst="triangle">
            <a:avLst>
              <a:gd name="adj" fmla="val 0"/>
            </a:avLst>
          </a:prstGeom>
          <a:solidFill>
            <a:srgbClr val="009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2115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BB39B7-7F6E-42E3-95BB-0F0CB7F95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6839768" cy="2852737"/>
          </a:xfrm>
        </p:spPr>
        <p:txBody>
          <a:bodyPr>
            <a:norm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Kleingruppen: Informationsaustausch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93502A-4E83-4A63-9F0D-A1DB7595A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6839768" cy="1500187"/>
          </a:xfrm>
        </p:spPr>
        <p:txBody>
          <a:bodyPr>
            <a:normAutofit/>
          </a:bodyPr>
          <a:lstStyle/>
          <a:p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9:30 – 10:05 Uhr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28EF1106-5AA8-4F81-99BF-69E025BB3C71}"/>
              </a:ext>
            </a:extLst>
          </p:cNvPr>
          <p:cNvSpPr/>
          <p:nvPr/>
        </p:nvSpPr>
        <p:spPr>
          <a:xfrm rot="1575544">
            <a:off x="8725172" y="2341174"/>
            <a:ext cx="1724760" cy="5164871"/>
          </a:xfrm>
          <a:custGeom>
            <a:avLst/>
            <a:gdLst>
              <a:gd name="connsiteX0" fmla="*/ 0 w 1724760"/>
              <a:gd name="connsiteY0" fmla="*/ 0 h 5164871"/>
              <a:gd name="connsiteX1" fmla="*/ 1724760 w 1724760"/>
              <a:gd name="connsiteY1" fmla="*/ 0 h 5164871"/>
              <a:gd name="connsiteX2" fmla="*/ 1724760 w 1724760"/>
              <a:gd name="connsiteY2" fmla="*/ 4313974 h 5164871"/>
              <a:gd name="connsiteX3" fmla="*/ 0 w 1724760"/>
              <a:gd name="connsiteY3" fmla="*/ 5164871 h 516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760" h="5164871">
                <a:moveTo>
                  <a:pt x="0" y="0"/>
                </a:moveTo>
                <a:lnTo>
                  <a:pt x="1724760" y="0"/>
                </a:lnTo>
                <a:lnTo>
                  <a:pt x="1724760" y="4313974"/>
                </a:lnTo>
                <a:lnTo>
                  <a:pt x="0" y="5164871"/>
                </a:lnTo>
                <a:close/>
              </a:path>
            </a:pathLst>
          </a:custGeom>
          <a:blipFill dpi="0" rotWithShape="0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-95250" ty="-908050" sx="100000" sy="100000" flip="none" algn="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F0F95E9-AF59-4522-A7A1-778C0BFF7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485888" y="0"/>
            <a:ext cx="4706112" cy="4589463"/>
          </a:xfrm>
          <a:prstGeom prst="rect">
            <a:avLst/>
          </a:prstGeom>
        </p:spPr>
      </p:pic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id="{CBA6632E-3C0F-40FE-9EC9-E282443F2EBF}"/>
              </a:ext>
            </a:extLst>
          </p:cNvPr>
          <p:cNvSpPr/>
          <p:nvPr/>
        </p:nvSpPr>
        <p:spPr>
          <a:xfrm>
            <a:off x="9563100" y="1514475"/>
            <a:ext cx="2628900" cy="5343525"/>
          </a:xfrm>
          <a:prstGeom prst="triangle">
            <a:avLst>
              <a:gd name="adj" fmla="val 100000"/>
            </a:avLst>
          </a:prstGeom>
          <a:solidFill>
            <a:srgbClr val="8392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BE9C4AB-E763-4801-8C34-7851B5940C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9199" y="259199"/>
            <a:ext cx="1288800" cy="731394"/>
          </a:xfrm>
          <a:prstGeom prst="rect">
            <a:avLst/>
          </a:prstGeom>
        </p:spPr>
      </p:pic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9ABBED1E-1219-4373-B3CB-412F3F60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6839768" cy="365125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Gefördert durch die Deutsche Forschungsgemeinschaft (DFG) – Projektnummer 457354095</a:t>
            </a:r>
          </a:p>
        </p:txBody>
      </p:sp>
    </p:spTree>
    <p:extLst>
      <p:ext uri="{BB962C8B-B14F-4D97-AF65-F5344CB8AC3E}">
        <p14:creationId xmlns:p14="http://schemas.microsoft.com/office/powerpoint/2010/main" val="3585169962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82194E1E-1CF1-4D2D-BBB0-9AED7144B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77350" y="0"/>
            <a:ext cx="2914650" cy="359850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3A5F9E1-5919-4C21-8108-CE3709FDE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1289"/>
            <a:ext cx="8439150" cy="840686"/>
          </a:xfrm>
        </p:spPr>
        <p:txBody>
          <a:bodyPr anchor="b" anchorCtr="0">
            <a:norm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Kleingruppen: Fragestellungen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B5804B7-6F68-47A2-A602-E09095CAD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77350" y="0"/>
            <a:ext cx="2914650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BBD42CE-37FC-4627-AA3D-241BBE09B0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9200" y="259200"/>
            <a:ext cx="1290026" cy="732089"/>
          </a:xfrm>
          <a:prstGeom prst="rect">
            <a:avLst/>
          </a:prstGeom>
        </p:spPr>
      </p:pic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647D653D-14A2-4E85-B750-948B9A551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39150" cy="4351338"/>
          </a:xfrm>
        </p:spPr>
        <p:txBody>
          <a:bodyPr anchor="ctr" anchorCtr="0">
            <a:normAutofit/>
          </a:bodyPr>
          <a:lstStyle/>
          <a:p>
            <a:pPr marL="0" indent="0"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•	Welche Kostendaten werden zurzeit erfasst?</a:t>
            </a:r>
          </a:p>
          <a:p>
            <a:pPr marL="0" indent="0"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•	Wie werden die Daten derzeit erfasst?</a:t>
            </a:r>
          </a:p>
          <a:p>
            <a:pPr marL="0" indent="0"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•	Welche Daten können und sollen zukünftig ausgetauscht 	werden?</a:t>
            </a:r>
          </a:p>
          <a:p>
            <a:pPr marL="0" indent="0"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•	Probleme und Fragestellungen zum Thema Publikationskosten 	und Kostenerfassung</a:t>
            </a:r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2795D724-A36E-4AE2-943D-9BD966A5C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439150" cy="365125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Gefördert durch die Deutsche Forschungsgemeinschaft (DFG) – Projektnummer 457354095</a:t>
            </a:r>
          </a:p>
        </p:txBody>
      </p:sp>
    </p:spTree>
    <p:extLst>
      <p:ext uri="{BB962C8B-B14F-4D97-AF65-F5344CB8AC3E}">
        <p14:creationId xmlns:p14="http://schemas.microsoft.com/office/powerpoint/2010/main" val="3678304497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BB39B7-7F6E-42E3-95BB-0F0CB7F95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6839768" cy="2852737"/>
          </a:xfrm>
        </p:spPr>
        <p:txBody>
          <a:bodyPr>
            <a:norm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Sammlung der Ergebnisse/Resümee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93502A-4E83-4A63-9F0D-A1DB7595A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6839768" cy="1500187"/>
          </a:xfrm>
        </p:spPr>
        <p:txBody>
          <a:bodyPr>
            <a:norm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10:05 – 10:30 Uhr</a:t>
            </a:r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28EF1106-5AA8-4F81-99BF-69E025BB3C71}"/>
              </a:ext>
            </a:extLst>
          </p:cNvPr>
          <p:cNvSpPr/>
          <p:nvPr/>
        </p:nvSpPr>
        <p:spPr>
          <a:xfrm rot="1575544">
            <a:off x="8725172" y="2341174"/>
            <a:ext cx="1724760" cy="5164871"/>
          </a:xfrm>
          <a:custGeom>
            <a:avLst/>
            <a:gdLst>
              <a:gd name="connsiteX0" fmla="*/ 0 w 1724760"/>
              <a:gd name="connsiteY0" fmla="*/ 0 h 5164871"/>
              <a:gd name="connsiteX1" fmla="*/ 1724760 w 1724760"/>
              <a:gd name="connsiteY1" fmla="*/ 0 h 5164871"/>
              <a:gd name="connsiteX2" fmla="*/ 1724760 w 1724760"/>
              <a:gd name="connsiteY2" fmla="*/ 4313974 h 5164871"/>
              <a:gd name="connsiteX3" fmla="*/ 0 w 1724760"/>
              <a:gd name="connsiteY3" fmla="*/ 5164871 h 516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760" h="5164871">
                <a:moveTo>
                  <a:pt x="0" y="0"/>
                </a:moveTo>
                <a:lnTo>
                  <a:pt x="1724760" y="0"/>
                </a:lnTo>
                <a:lnTo>
                  <a:pt x="1724760" y="4313974"/>
                </a:lnTo>
                <a:lnTo>
                  <a:pt x="0" y="5164871"/>
                </a:lnTo>
                <a:close/>
              </a:path>
            </a:pathLst>
          </a:custGeom>
          <a:blipFill dpi="0" rotWithShape="0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-95250" ty="-908050" sx="100000" sy="100000" flip="none" algn="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F0F95E9-AF59-4522-A7A1-778C0BFF7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485888" y="0"/>
            <a:ext cx="4706112" cy="4589463"/>
          </a:xfrm>
          <a:prstGeom prst="rect">
            <a:avLst/>
          </a:prstGeom>
        </p:spPr>
      </p:pic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id="{CBA6632E-3C0F-40FE-9EC9-E282443F2EBF}"/>
              </a:ext>
            </a:extLst>
          </p:cNvPr>
          <p:cNvSpPr/>
          <p:nvPr/>
        </p:nvSpPr>
        <p:spPr>
          <a:xfrm>
            <a:off x="9563100" y="1514475"/>
            <a:ext cx="2628900" cy="5343525"/>
          </a:xfrm>
          <a:prstGeom prst="triangle">
            <a:avLst>
              <a:gd name="adj" fmla="val 100000"/>
            </a:avLst>
          </a:prstGeom>
          <a:solidFill>
            <a:srgbClr val="8392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BE9C4AB-E763-4801-8C34-7851B5940C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9199" y="259199"/>
            <a:ext cx="1288800" cy="731394"/>
          </a:xfrm>
          <a:prstGeom prst="rect">
            <a:avLst/>
          </a:prstGeom>
        </p:spPr>
      </p:pic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9ABBED1E-1219-4373-B3CB-412F3F60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6839768" cy="365125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Gefördert durch die Deutsche Forschungsgemeinschaft (DFG) – Projektnummer 457354095</a:t>
            </a:r>
          </a:p>
        </p:txBody>
      </p:sp>
    </p:spTree>
    <p:extLst>
      <p:ext uri="{BB962C8B-B14F-4D97-AF65-F5344CB8AC3E}">
        <p14:creationId xmlns:p14="http://schemas.microsoft.com/office/powerpoint/2010/main" val="502973448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BB39B7-7F6E-42E3-95BB-0F0CB7F95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6839768" cy="2852737"/>
          </a:xfrm>
        </p:spPr>
        <p:txBody>
          <a:bodyPr>
            <a:norm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Diskussion und Ideenaustausch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93502A-4E83-4A63-9F0D-A1DB7595A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6839768" cy="1500187"/>
          </a:xfrm>
        </p:spPr>
        <p:txBody>
          <a:bodyPr>
            <a:norm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Aufgreifen von Problemen und Fragestellungen, die sich während der Kleingruppen ergeben haben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Wünsche an das Projekt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openCost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28EF1106-5AA8-4F81-99BF-69E025BB3C71}"/>
              </a:ext>
            </a:extLst>
          </p:cNvPr>
          <p:cNvSpPr/>
          <p:nvPr/>
        </p:nvSpPr>
        <p:spPr>
          <a:xfrm rot="1575544">
            <a:off x="8725172" y="2341174"/>
            <a:ext cx="1724760" cy="5164871"/>
          </a:xfrm>
          <a:custGeom>
            <a:avLst/>
            <a:gdLst>
              <a:gd name="connsiteX0" fmla="*/ 0 w 1724760"/>
              <a:gd name="connsiteY0" fmla="*/ 0 h 5164871"/>
              <a:gd name="connsiteX1" fmla="*/ 1724760 w 1724760"/>
              <a:gd name="connsiteY1" fmla="*/ 0 h 5164871"/>
              <a:gd name="connsiteX2" fmla="*/ 1724760 w 1724760"/>
              <a:gd name="connsiteY2" fmla="*/ 4313974 h 5164871"/>
              <a:gd name="connsiteX3" fmla="*/ 0 w 1724760"/>
              <a:gd name="connsiteY3" fmla="*/ 5164871 h 516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760" h="5164871">
                <a:moveTo>
                  <a:pt x="0" y="0"/>
                </a:moveTo>
                <a:lnTo>
                  <a:pt x="1724760" y="0"/>
                </a:lnTo>
                <a:lnTo>
                  <a:pt x="1724760" y="4313974"/>
                </a:lnTo>
                <a:lnTo>
                  <a:pt x="0" y="5164871"/>
                </a:lnTo>
                <a:close/>
              </a:path>
            </a:pathLst>
          </a:custGeom>
          <a:blipFill dpi="0" rotWithShape="0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-95250" ty="-908050" sx="100000" sy="100000" flip="none" algn="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F0F95E9-AF59-4522-A7A1-778C0BFF7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485888" y="0"/>
            <a:ext cx="4706112" cy="4589463"/>
          </a:xfrm>
          <a:prstGeom prst="rect">
            <a:avLst/>
          </a:prstGeom>
        </p:spPr>
      </p:pic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id="{CBA6632E-3C0F-40FE-9EC9-E282443F2EBF}"/>
              </a:ext>
            </a:extLst>
          </p:cNvPr>
          <p:cNvSpPr/>
          <p:nvPr/>
        </p:nvSpPr>
        <p:spPr>
          <a:xfrm>
            <a:off x="9563100" y="1514475"/>
            <a:ext cx="2628900" cy="5343525"/>
          </a:xfrm>
          <a:prstGeom prst="triangle">
            <a:avLst>
              <a:gd name="adj" fmla="val 100000"/>
            </a:avLst>
          </a:prstGeom>
          <a:solidFill>
            <a:srgbClr val="8392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BE9C4AB-E763-4801-8C34-7851B5940C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9199" y="259199"/>
            <a:ext cx="1288800" cy="731394"/>
          </a:xfrm>
          <a:prstGeom prst="rect">
            <a:avLst/>
          </a:prstGeom>
        </p:spPr>
      </p:pic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9ABBED1E-1219-4373-B3CB-412F3F60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6839768" cy="365125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Gefördert durch die Deutsche Forschungsgemeinschaft (DFG) – Projektnummer 457354095</a:t>
            </a:r>
          </a:p>
        </p:txBody>
      </p:sp>
    </p:spTree>
    <p:extLst>
      <p:ext uri="{BB962C8B-B14F-4D97-AF65-F5344CB8AC3E}">
        <p14:creationId xmlns:p14="http://schemas.microsoft.com/office/powerpoint/2010/main" val="3509251621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6418DAF9-44C6-4A38-814B-0DED13E7BF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BE49F0-0C00-456D-BE71-4985CD4FE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467" y="2230503"/>
            <a:ext cx="9967065" cy="1522360"/>
          </a:xfrm>
        </p:spPr>
        <p:txBody>
          <a:bodyPr rIns="90000" anchor="b" anchorCtr="0">
            <a:normAutofit/>
          </a:bodyPr>
          <a:lstStyle/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4000" b="1" dirty="0">
                <a:latin typeface="Arial" panose="020B0604020202020204" pitchFamily="34" charset="0"/>
                <a:ea typeface="Lato SemiBold" panose="020F0502020204030203" pitchFamily="34" charset="0"/>
                <a:cs typeface="Arial" panose="020B0604020202020204" pitchFamily="34" charset="0"/>
              </a:rPr>
              <a:t>Vielen Dank!</a:t>
            </a:r>
            <a:endParaRPr lang="de-DE" sz="4000" b="1" dirty="0">
              <a:latin typeface="Arial" panose="020B0604020202020204" pitchFamily="34" charset="0"/>
              <a:ea typeface="Lato Medium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603673E-E733-462B-8363-A975BA761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2467" y="3752863"/>
            <a:ext cx="9967065" cy="916289"/>
          </a:xfrm>
        </p:spPr>
        <p:txBody>
          <a:bodyPr rIns="90000" anchor="t" anchorCtr="0">
            <a:normAutofit/>
          </a:bodyPr>
          <a:lstStyle/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www.opencost.de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38B9D54-BD8E-41FA-8780-7732E93D7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10187" y="350756"/>
            <a:ext cx="2070242" cy="117486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A6C3522-9141-4695-BE3D-0E5B01329C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49001" y="5843523"/>
            <a:ext cx="778733" cy="77873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9A0396F-8AE3-4CD5-871D-0E76F5C91F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06690" y="5843086"/>
            <a:ext cx="1516209" cy="77873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D58758B-7518-425D-9A3D-5E08B421D2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40" y="5961468"/>
            <a:ext cx="1547805" cy="542845"/>
          </a:xfrm>
          <a:prstGeom prst="rect">
            <a:avLst/>
          </a:prstGeom>
        </p:spPr>
      </p:pic>
      <p:sp>
        <p:nvSpPr>
          <p:cNvPr id="39" name="Freihandform: Form 38">
            <a:extLst>
              <a:ext uri="{FF2B5EF4-FFF2-40B4-BE49-F238E27FC236}">
                <a16:creationId xmlns:a16="http://schemas.microsoft.com/office/drawing/2014/main" id="{F3045EB1-6D13-421C-9E72-306D4AD21A65}"/>
              </a:ext>
            </a:extLst>
          </p:cNvPr>
          <p:cNvSpPr/>
          <p:nvPr/>
        </p:nvSpPr>
        <p:spPr>
          <a:xfrm rot="18711772" flipH="1">
            <a:off x="7056000" y="-1797163"/>
            <a:ext cx="1961761" cy="6413103"/>
          </a:xfrm>
          <a:custGeom>
            <a:avLst/>
            <a:gdLst>
              <a:gd name="connsiteX0" fmla="*/ 0 w 1961761"/>
              <a:gd name="connsiteY0" fmla="*/ 2189271 h 6413103"/>
              <a:gd name="connsiteX1" fmla="*/ 1961761 w 1961761"/>
              <a:gd name="connsiteY1" fmla="*/ 0 h 6413103"/>
              <a:gd name="connsiteX2" fmla="*/ 1961761 w 1961761"/>
              <a:gd name="connsiteY2" fmla="*/ 6413103 h 6413103"/>
              <a:gd name="connsiteX3" fmla="*/ 0 w 1961761"/>
              <a:gd name="connsiteY3" fmla="*/ 6413103 h 6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761" h="6413103">
                <a:moveTo>
                  <a:pt x="0" y="2189271"/>
                </a:moveTo>
                <a:lnTo>
                  <a:pt x="1961761" y="0"/>
                </a:lnTo>
                <a:lnTo>
                  <a:pt x="1961761" y="6413103"/>
                </a:lnTo>
                <a:lnTo>
                  <a:pt x="0" y="6413103"/>
                </a:lnTo>
                <a:close/>
              </a:path>
            </a:pathLst>
          </a:custGeom>
          <a:blipFill dpi="0" rotWithShape="0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-101600" ty="-908050" sx="100000" sy="100000" flip="none" algn="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" name="Freihandform: Form 40">
            <a:extLst>
              <a:ext uri="{FF2B5EF4-FFF2-40B4-BE49-F238E27FC236}">
                <a16:creationId xmlns:a16="http://schemas.microsoft.com/office/drawing/2014/main" id="{6CD5D60B-126C-4C73-AD39-FF12ADCF5006}"/>
              </a:ext>
            </a:extLst>
          </p:cNvPr>
          <p:cNvSpPr/>
          <p:nvPr/>
        </p:nvSpPr>
        <p:spPr>
          <a:xfrm rot="10800000" flipH="1">
            <a:off x="7872436" y="0"/>
            <a:ext cx="4317354" cy="2428273"/>
          </a:xfrm>
          <a:custGeom>
            <a:avLst/>
            <a:gdLst>
              <a:gd name="connsiteX0" fmla="*/ 4317354 w 4317354"/>
              <a:gd name="connsiteY0" fmla="*/ 2428273 h 2428273"/>
              <a:gd name="connsiteX1" fmla="*/ 0 w 4317354"/>
              <a:gd name="connsiteY1" fmla="*/ 2428273 h 2428273"/>
              <a:gd name="connsiteX2" fmla="*/ 2729981 w 4317354"/>
              <a:gd name="connsiteY2" fmla="*/ 0 h 2428273"/>
              <a:gd name="connsiteX3" fmla="*/ 4317354 w 4317354"/>
              <a:gd name="connsiteY3" fmla="*/ 2333957 h 242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7354" h="2428273">
                <a:moveTo>
                  <a:pt x="4317354" y="2428273"/>
                </a:moveTo>
                <a:lnTo>
                  <a:pt x="0" y="2428273"/>
                </a:lnTo>
                <a:lnTo>
                  <a:pt x="2729981" y="0"/>
                </a:lnTo>
                <a:lnTo>
                  <a:pt x="4317354" y="2333957"/>
                </a:lnTo>
                <a:close/>
              </a:path>
            </a:pathLst>
          </a:custGeom>
          <a:solidFill>
            <a:srgbClr val="8392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Gleichschenkliges Dreieck 18">
            <a:extLst>
              <a:ext uri="{FF2B5EF4-FFF2-40B4-BE49-F238E27FC236}">
                <a16:creationId xmlns:a16="http://schemas.microsoft.com/office/drawing/2014/main" id="{4BE82F06-2A20-403F-964B-812C9AB537CD}"/>
              </a:ext>
            </a:extLst>
          </p:cNvPr>
          <p:cNvSpPr/>
          <p:nvPr/>
        </p:nvSpPr>
        <p:spPr>
          <a:xfrm flipH="1">
            <a:off x="7498704" y="0"/>
            <a:ext cx="4705350" cy="6858000"/>
          </a:xfrm>
          <a:prstGeom prst="triangle">
            <a:avLst>
              <a:gd name="adj" fmla="val 0"/>
            </a:avLst>
          </a:prstGeom>
          <a:solidFill>
            <a:srgbClr val="009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1375411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B63E4D2-97FB-4344-B8E8-745267CE7C37}"/>
              </a:ext>
            </a:extLst>
          </p:cNvPr>
          <p:cNvSpPr/>
          <p:nvPr/>
        </p:nvSpPr>
        <p:spPr>
          <a:xfrm>
            <a:off x="0" y="0"/>
            <a:ext cx="5010150" cy="6858000"/>
          </a:xfrm>
          <a:prstGeom prst="rect">
            <a:avLst/>
          </a:prstGeom>
          <a:solidFill>
            <a:srgbClr val="009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2B70C84-F564-4AAD-BF9D-6AAA90DD4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760787" cy="1069975"/>
          </a:xfrm>
        </p:spPr>
        <p:txBody>
          <a:bodyPr anchor="t" anchorCtr="0">
            <a:normAutofit/>
          </a:bodyPr>
          <a:lstStyle/>
          <a:p>
            <a:pPr algn="ctr"/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Struktur des Workshops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B42E8E-119A-4CEB-AE05-ADE471D5E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9 – 9.30 Uhr: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Begrüßung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Zielsetzung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Einführende Impulse (Dr. Bernhard Mittermaier, FZ Jülich)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9:30 – 10:05 Uhr: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Kleingruppen zur Erfassung von Publikationskosten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10:05 – 10:30 Uhr: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Vorstellung der Ergebnisse/Resümee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10:30 – 10:55 Uhr: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Diskussion und Networking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E38CE9-7C6E-4B27-A641-FD66B34B1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760787" cy="3811588"/>
          </a:xfrm>
        </p:spPr>
        <p:txBody>
          <a:bodyPr anchor="b" anchorCtr="0">
            <a:norm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Herzlich Willkommen!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D12694A-4491-4576-874E-04B5CB15F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9027" y="257410"/>
            <a:ext cx="1288800" cy="731394"/>
          </a:xfrm>
          <a:prstGeom prst="rect">
            <a:avLst/>
          </a:prstGeom>
        </p:spPr>
      </p:pic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C8AFE58-DE9D-4DD5-8A3B-8E2811F55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83188" y="6356350"/>
            <a:ext cx="6172200" cy="365125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Gefördert durch die Deutsche Forschungsgemeinschaft (DFG) – Projektnummer 457354095</a:t>
            </a:r>
          </a:p>
        </p:txBody>
      </p:sp>
    </p:spTree>
    <p:extLst>
      <p:ext uri="{BB962C8B-B14F-4D97-AF65-F5344CB8AC3E}">
        <p14:creationId xmlns:p14="http://schemas.microsoft.com/office/powerpoint/2010/main" val="2317821634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82194E1E-1CF1-4D2D-BBB0-9AED7144B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14650" cy="359850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3A5F9E1-5919-4C21-8108-CE3709FDE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650" y="991289"/>
            <a:ext cx="8439150" cy="834336"/>
          </a:xfrm>
        </p:spPr>
        <p:txBody>
          <a:bodyPr anchor="b" anchorCtr="0">
            <a:norm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Zielsetzung des Workshops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51670E-B462-4B58-9041-096A8E05E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4650" y="1825625"/>
            <a:ext cx="8439150" cy="4351338"/>
          </a:xfrm>
        </p:spPr>
        <p:txBody>
          <a:bodyPr anchor="ctr" anchorCtr="0">
            <a:normAutofit/>
          </a:bodyPr>
          <a:lstStyle/>
          <a:p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Informationsaustausch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 zur Datenerfassung (Wie werden welche Daten erfasst?)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zum Datenaustausch (Welche Daten können und sollen ausgetauscht werden?)</a:t>
            </a:r>
          </a:p>
          <a:p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Diskussion (Probleme, Fragestellungen, Wünsche an das Projekt </a:t>
            </a:r>
            <a:r>
              <a:rPr lang="de-DE" sz="1900" dirty="0" err="1">
                <a:latin typeface="Arial" panose="020B0604020202020204" pitchFamily="34" charset="0"/>
                <a:cs typeface="Arial" panose="020B0604020202020204" pitchFamily="34" charset="0"/>
              </a:rPr>
              <a:t>openCost</a:t>
            </a: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Vernetzung und Ideenaustausch</a:t>
            </a:r>
          </a:p>
          <a:p>
            <a:endParaRPr lang="de-DE" sz="2000" dirty="0">
              <a:latin typeface="Frutiger Next LT W1G" panose="020B0503040204020203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B5804B7-6F68-47A2-A602-E09095CAD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914650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BBD42CE-37FC-4627-AA3D-241BBE09B0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708787" y="259200"/>
            <a:ext cx="1290026" cy="732089"/>
          </a:xfrm>
          <a:prstGeom prst="rect">
            <a:avLst/>
          </a:prstGeom>
        </p:spPr>
      </p:pic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C6E255B-29BF-4B28-B87E-D416CB1CB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4649" y="6356350"/>
            <a:ext cx="8439149" cy="365125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Gefördert durch die Deutsche Forschungsgemeinschaft (DFG) – Projektnummer 457354095</a:t>
            </a:r>
          </a:p>
        </p:txBody>
      </p:sp>
    </p:spTree>
    <p:extLst>
      <p:ext uri="{BB962C8B-B14F-4D97-AF65-F5344CB8AC3E}">
        <p14:creationId xmlns:p14="http://schemas.microsoft.com/office/powerpoint/2010/main" val="3141945098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BB39B7-7F6E-42E3-95BB-0F0CB7F95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6839768" cy="2852737"/>
          </a:xfrm>
        </p:spPr>
        <p:txBody>
          <a:bodyPr>
            <a:norm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Einführende Impulse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93502A-4E83-4A63-9F0D-A1DB7595A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6839768" cy="1500187"/>
          </a:xfrm>
        </p:spPr>
        <p:txBody>
          <a:bodyPr>
            <a:norm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Dr. Bernhard Mittermaier (FZ Jülich)</a:t>
            </a:r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28EF1106-5AA8-4F81-99BF-69E025BB3C71}"/>
              </a:ext>
            </a:extLst>
          </p:cNvPr>
          <p:cNvSpPr/>
          <p:nvPr/>
        </p:nvSpPr>
        <p:spPr>
          <a:xfrm rot="1575544">
            <a:off x="8725172" y="2341174"/>
            <a:ext cx="1724760" cy="5164871"/>
          </a:xfrm>
          <a:custGeom>
            <a:avLst/>
            <a:gdLst>
              <a:gd name="connsiteX0" fmla="*/ 0 w 1724760"/>
              <a:gd name="connsiteY0" fmla="*/ 0 h 5164871"/>
              <a:gd name="connsiteX1" fmla="*/ 1724760 w 1724760"/>
              <a:gd name="connsiteY1" fmla="*/ 0 h 5164871"/>
              <a:gd name="connsiteX2" fmla="*/ 1724760 w 1724760"/>
              <a:gd name="connsiteY2" fmla="*/ 4313974 h 5164871"/>
              <a:gd name="connsiteX3" fmla="*/ 0 w 1724760"/>
              <a:gd name="connsiteY3" fmla="*/ 5164871 h 516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760" h="5164871">
                <a:moveTo>
                  <a:pt x="0" y="0"/>
                </a:moveTo>
                <a:lnTo>
                  <a:pt x="1724760" y="0"/>
                </a:lnTo>
                <a:lnTo>
                  <a:pt x="1724760" y="4313974"/>
                </a:lnTo>
                <a:lnTo>
                  <a:pt x="0" y="5164871"/>
                </a:lnTo>
                <a:close/>
              </a:path>
            </a:pathLst>
          </a:custGeom>
          <a:blipFill dpi="0" rotWithShape="0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-95250" ty="-908050" sx="100000" sy="100000" flip="none" algn="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F0F95E9-AF59-4522-A7A1-778C0BFF7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485888" y="0"/>
            <a:ext cx="4706112" cy="4589463"/>
          </a:xfrm>
          <a:prstGeom prst="rect">
            <a:avLst/>
          </a:prstGeom>
        </p:spPr>
      </p:pic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id="{CBA6632E-3C0F-40FE-9EC9-E282443F2EBF}"/>
              </a:ext>
            </a:extLst>
          </p:cNvPr>
          <p:cNvSpPr/>
          <p:nvPr/>
        </p:nvSpPr>
        <p:spPr>
          <a:xfrm>
            <a:off x="9563100" y="1514475"/>
            <a:ext cx="2628900" cy="5343525"/>
          </a:xfrm>
          <a:prstGeom prst="triangle">
            <a:avLst>
              <a:gd name="adj" fmla="val 100000"/>
            </a:avLst>
          </a:prstGeom>
          <a:solidFill>
            <a:srgbClr val="8392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BE9C4AB-E763-4801-8C34-7851B5940C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9199" y="259199"/>
            <a:ext cx="1288800" cy="731394"/>
          </a:xfrm>
          <a:prstGeom prst="rect">
            <a:avLst/>
          </a:prstGeom>
        </p:spPr>
      </p:pic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9ABBED1E-1219-4373-B3CB-412F3F60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6839768" cy="365125"/>
          </a:xfrm>
        </p:spPr>
        <p:txBody>
          <a:bodyPr/>
          <a:lstStyle/>
          <a:p>
            <a:r>
              <a:rPr lang="de-DE" dirty="0">
                <a:latin typeface="Lato" panose="020F0502020204030203" pitchFamily="34" charset="0"/>
              </a:rPr>
              <a:t>Gefördert durch die Deutsche Forschungsgemeinschaft (DFG) – Projektnummer 457354095</a:t>
            </a:r>
          </a:p>
        </p:txBody>
      </p:sp>
    </p:spTree>
    <p:extLst>
      <p:ext uri="{BB962C8B-B14F-4D97-AF65-F5344CB8AC3E}">
        <p14:creationId xmlns:p14="http://schemas.microsoft.com/office/powerpoint/2010/main" val="3212496996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64521-ED94-4240-8AD4-6C3D7A90E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249" y="3746646"/>
            <a:ext cx="11708946" cy="650791"/>
          </a:xfrm>
        </p:spPr>
        <p:txBody>
          <a:bodyPr/>
          <a:lstStyle/>
          <a:p>
            <a:r>
              <a:rPr lang="de-DE" sz="2800" cap="none" dirty="0"/>
              <a:t>Total </a:t>
            </a:r>
            <a:r>
              <a:rPr lang="de-DE" sz="2800" cap="none" dirty="0" err="1"/>
              <a:t>Cost</a:t>
            </a:r>
            <a:r>
              <a:rPr lang="de-DE" sz="2800" cap="none" dirty="0"/>
              <a:t> </a:t>
            </a:r>
            <a:r>
              <a:rPr lang="de-DE" sz="2800" cap="none" dirty="0" err="1"/>
              <a:t>of</a:t>
            </a:r>
            <a:r>
              <a:rPr lang="de-DE" sz="2800" cap="none" dirty="0"/>
              <a:t> Publishing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693119F-69DD-4BF5-B78E-98C0144F5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139" y="4581128"/>
            <a:ext cx="11675861" cy="749694"/>
          </a:xfrm>
        </p:spPr>
        <p:txBody>
          <a:bodyPr/>
          <a:lstStyle/>
          <a:p>
            <a:pPr defTabSz="830263">
              <a:lnSpc>
                <a:spcPct val="150000"/>
              </a:lnSpc>
            </a:pPr>
            <a:r>
              <a:rPr lang="de-DE" cap="none" dirty="0"/>
              <a:t>01.06.2022 | 8.Bibliothekskongress Leipzig, Hands-On Lab Strategie zur Erfassung der "Total </a:t>
            </a:r>
            <a:r>
              <a:rPr lang="de-DE" cap="none" dirty="0" err="1"/>
              <a:t>Cost</a:t>
            </a:r>
            <a:r>
              <a:rPr lang="de-DE" cap="none" dirty="0"/>
              <a:t> </a:t>
            </a:r>
            <a:r>
              <a:rPr lang="de-DE" cap="none" dirty="0" err="1"/>
              <a:t>of</a:t>
            </a:r>
            <a:r>
              <a:rPr lang="de-DE" cap="none" dirty="0"/>
              <a:t> Publishing"</a:t>
            </a:r>
            <a:br>
              <a:rPr lang="de-DE" dirty="0"/>
            </a:br>
            <a:r>
              <a:rPr lang="de-DE" cap="none" dirty="0"/>
              <a:t>Dr. Bernhard Mittermaier 	   	0000-0002-3412-6168 	         @</a:t>
            </a:r>
            <a:r>
              <a:rPr lang="de-DE" cap="none" dirty="0" err="1"/>
              <a:t>bmittermaier</a:t>
            </a:r>
            <a:r>
              <a:rPr lang="de-DE" cap="none" dirty="0"/>
              <a:t>   	  b.mittermaier@fz-juelich.de </a:t>
            </a:r>
            <a:br>
              <a:rPr lang="de-DE" cap="none" dirty="0"/>
            </a:br>
            <a:endParaRPr lang="de-DE" cap="non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140" y="4960218"/>
            <a:ext cx="356132" cy="356132"/>
          </a:xfrm>
          <a:prstGeom prst="rect">
            <a:avLst/>
          </a:prstGeom>
        </p:spPr>
      </p:pic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01D64B53-C6BA-4C04-A339-0FB306653E44}"/>
              </a:ext>
            </a:extLst>
          </p:cNvPr>
          <p:cNvSpPr txBox="1">
            <a:spLocks/>
          </p:cNvSpPr>
          <p:nvPr/>
        </p:nvSpPr>
        <p:spPr>
          <a:xfrm>
            <a:off x="623392" y="6309320"/>
            <a:ext cx="3552395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Mitglied der Helmholtz-Gemeinschaft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23D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F62B660-F34C-4DB2-A2C8-0EF98CD1E8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53" y="4813903"/>
            <a:ext cx="587203" cy="587203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402" y="6165304"/>
            <a:ext cx="1368152" cy="47580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3CF5861-289A-4090-8CCC-206BA29C51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9" b="18658"/>
          <a:stretch/>
        </p:blipFill>
        <p:spPr>
          <a:xfrm>
            <a:off x="481249" y="529884"/>
            <a:ext cx="11173653" cy="289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35445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2D46D-28E3-415D-8C06-8894DADB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551" y="548680"/>
            <a:ext cx="11234083" cy="900100"/>
          </a:xfrm>
        </p:spPr>
        <p:txBody>
          <a:bodyPr/>
          <a:lstStyle/>
          <a:p>
            <a:r>
              <a:rPr lang="de-DE" cap="none" dirty="0"/>
              <a:t>Total </a:t>
            </a:r>
            <a:r>
              <a:rPr lang="de-DE" cap="none" dirty="0" err="1"/>
              <a:t>Cost</a:t>
            </a:r>
            <a:r>
              <a:rPr lang="de-DE" cap="none" dirty="0"/>
              <a:t> </a:t>
            </a:r>
            <a:r>
              <a:rPr lang="de-DE" cap="none" dirty="0" err="1"/>
              <a:t>of</a:t>
            </a:r>
            <a:r>
              <a:rPr lang="de-DE" cap="none" dirty="0"/>
              <a:t> Publishing (Informationsbudget)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141E706-566E-45FA-BC6F-C265156C1661}"/>
              </a:ext>
            </a:extLst>
          </p:cNvPr>
          <p:cNvSpPr txBox="1">
            <a:spLocks/>
          </p:cNvSpPr>
          <p:nvPr/>
        </p:nvSpPr>
        <p:spPr>
          <a:xfrm>
            <a:off x="5735960" y="6309320"/>
            <a:ext cx="1342059" cy="22110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2F4D17-1AD6-42D9-B93A-EB002C62F43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23D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80EE3726-92F2-4B11-906E-6023E2617C47}"/>
              </a:ext>
            </a:extLst>
          </p:cNvPr>
          <p:cNvSpPr txBox="1">
            <a:spLocks/>
          </p:cNvSpPr>
          <p:nvPr/>
        </p:nvSpPr>
        <p:spPr>
          <a:xfrm>
            <a:off x="623392" y="6309320"/>
            <a:ext cx="3552395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Mitglied der Helmholtz-Gemeinschaft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63E471-D2A1-4332-8430-48EBFCC5B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534" y="1196752"/>
            <a:ext cx="11725466" cy="5517232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263525" indent="-263525">
              <a:lnSpc>
                <a:spcPct val="130000"/>
              </a:lnSpc>
              <a:buNone/>
            </a:pPr>
            <a:r>
              <a:rPr lang="de-DE" sz="2400" dirty="0"/>
              <a:t>Schimmer, Ralf (2012): Open Access und die Re-Kontextualisierung des Bibliothekserwerbungsetats. BFP. </a:t>
            </a:r>
            <a:r>
              <a:rPr lang="de-DE" sz="2400" dirty="0">
                <a:hlinkClick r:id="rId3"/>
              </a:rPr>
              <a:t>https://doi.org/10.1515/bfp-2012-0038</a:t>
            </a:r>
            <a:r>
              <a:rPr lang="de-DE" sz="2400" dirty="0"/>
              <a:t> </a:t>
            </a:r>
          </a:p>
          <a:p>
            <a:pPr marL="263525" indent="-263525">
              <a:lnSpc>
                <a:spcPct val="130000"/>
              </a:lnSpc>
              <a:buNone/>
            </a:pPr>
            <a:r>
              <a:rPr lang="de-DE" sz="2400" dirty="0"/>
              <a:t>Lawson, Stuart (2015): </a:t>
            </a:r>
            <a:r>
              <a:rPr lang="en-US" sz="2400" dirty="0"/>
              <a:t>‘Total cost of ownership’ of scholarly communication: managing subscription and APC payments together. </a:t>
            </a:r>
            <a:r>
              <a:rPr lang="de-DE" sz="2400" dirty="0">
                <a:hlinkClick r:id="rId4"/>
              </a:rPr>
              <a:t>https://doi.org/</a:t>
            </a:r>
            <a:r>
              <a:rPr lang="en-US" sz="2400" dirty="0">
                <a:hlinkClick r:id="rId4"/>
              </a:rPr>
              <a:t>10.1087/20150103</a:t>
            </a:r>
            <a:r>
              <a:rPr lang="en-US" sz="2400" dirty="0"/>
              <a:t> </a:t>
            </a:r>
            <a:endParaRPr lang="de-DE" sz="2400" dirty="0"/>
          </a:p>
          <a:p>
            <a:pPr marL="263525" indent="-263525">
              <a:lnSpc>
                <a:spcPct val="130000"/>
              </a:lnSpc>
              <a:buNone/>
            </a:pPr>
            <a:r>
              <a:rPr lang="de-DE" sz="2400" dirty="0"/>
              <a:t>Pampel, Heinz (2019): Auf dem Weg zum Informationsbudget. Zur Notwendigkeit von </a:t>
            </a:r>
            <a:r>
              <a:rPr lang="de-DE" sz="2400" dirty="0" err="1"/>
              <a:t>Monitoringverfahren</a:t>
            </a:r>
            <a:r>
              <a:rPr lang="de-DE" sz="2400" dirty="0"/>
              <a:t> für wissenschaftliche Publikationen und deren Kosten. Arbeitspapier. </a:t>
            </a:r>
            <a:r>
              <a:rPr lang="de-DE" sz="2400" dirty="0">
                <a:hlinkClick r:id="rId5"/>
              </a:rPr>
              <a:t>https://doi.org/10.2312/os.helmholtz.006</a:t>
            </a:r>
            <a:endParaRPr lang="de-DE" sz="2400" dirty="0"/>
          </a:p>
          <a:p>
            <a:pPr marL="263525" indent="-263525">
              <a:lnSpc>
                <a:spcPct val="130000"/>
              </a:lnSpc>
              <a:buNone/>
            </a:pPr>
            <a:r>
              <a:rPr lang="de-DE" sz="2400" dirty="0"/>
              <a:t>DFG (2021): Förderprogramm „Open-Access-Publikationskosten“</a:t>
            </a:r>
          </a:p>
          <a:p>
            <a:pPr marL="263525" indent="-263525">
              <a:lnSpc>
                <a:spcPct val="130000"/>
              </a:lnSpc>
              <a:buNone/>
            </a:pPr>
            <a:r>
              <a:rPr lang="de-DE" sz="2400" dirty="0"/>
              <a:t>Wissenschaftsrat (2022): Empfehlungen zur Transformation des wissenschaftlichen Publizierens zu Open Access; Köln. </a:t>
            </a:r>
            <a:r>
              <a:rPr lang="de-DE" sz="2400" dirty="0">
                <a:hlinkClick r:id="rId6"/>
              </a:rPr>
              <a:t>https://doi.org/10.57674/fyrc-vb61</a:t>
            </a:r>
            <a:r>
              <a:rPr lang="de-DE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8966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2D46D-28E3-415D-8C06-8894DADB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551" y="548680"/>
            <a:ext cx="11234083" cy="900100"/>
          </a:xfrm>
        </p:spPr>
        <p:txBody>
          <a:bodyPr/>
          <a:lstStyle/>
          <a:p>
            <a:r>
              <a:rPr lang="de-DE" cap="none" dirty="0"/>
              <a:t>Total </a:t>
            </a:r>
            <a:r>
              <a:rPr lang="de-DE" cap="none" dirty="0" err="1"/>
              <a:t>Cost</a:t>
            </a:r>
            <a:r>
              <a:rPr lang="de-DE" cap="none" dirty="0"/>
              <a:t> </a:t>
            </a:r>
            <a:r>
              <a:rPr lang="de-DE" cap="none" dirty="0" err="1"/>
              <a:t>of</a:t>
            </a:r>
            <a:r>
              <a:rPr lang="de-DE" cap="none" dirty="0"/>
              <a:t> Publishing (Informationsbudget)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63E471-D2A1-4332-8430-48EBFCC5B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366" y="1268760"/>
            <a:ext cx="11018234" cy="4032448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Aft>
                <a:spcPts val="1200"/>
              </a:spcAft>
              <a:buNone/>
            </a:pPr>
            <a:r>
              <a:rPr lang="de-DE" sz="2400" dirty="0"/>
              <a:t>„Unter dem Begriff Informationsbudget wird hier ein Instrument des Finanz-managements verstanden, mit dem </a:t>
            </a:r>
            <a:r>
              <a:rPr lang="de-DE" sz="2400" dirty="0">
                <a:solidFill>
                  <a:srgbClr val="FF0000"/>
                </a:solidFill>
              </a:rPr>
              <a:t>alle Einnahmen und Ausgaben für die wissenschaftlichen Informationen </a:t>
            </a:r>
            <a:r>
              <a:rPr lang="de-DE" sz="2400" dirty="0"/>
              <a:t>bewirtschaftet werden. Das Informationsbudget ist ein Teil des Haushaltes der Einrichtung. Je nach Einrichtung und Profil subsumiert dieses Informationsbudget die </a:t>
            </a:r>
            <a:r>
              <a:rPr lang="de-DE" sz="2400" dirty="0">
                <a:solidFill>
                  <a:srgbClr val="FF0000"/>
                </a:solidFill>
              </a:rPr>
              <a:t>Ausgaben für die Informations-versorgung</a:t>
            </a:r>
            <a:r>
              <a:rPr lang="de-DE" sz="2400" dirty="0"/>
              <a:t>, die seit jeher von der Bibliothek verwaltet wurden, sowie </a:t>
            </a:r>
            <a:r>
              <a:rPr lang="de-DE" sz="2400" dirty="0">
                <a:solidFill>
                  <a:srgbClr val="FF0000"/>
                </a:solidFill>
              </a:rPr>
              <a:t>alle weiteren Ausgaben für das Publizieren</a:t>
            </a:r>
            <a:r>
              <a:rPr lang="de-DE" sz="2400" dirty="0"/>
              <a:t> (Open Access, hybrid-Option, weitere Publikationsgebühren) und </a:t>
            </a:r>
            <a:r>
              <a:rPr lang="de-DE" sz="2400" dirty="0">
                <a:solidFill>
                  <a:srgbClr val="FF0000"/>
                </a:solidFill>
              </a:rPr>
              <a:t>weitere Kosten rund um die wissenschaftliche Information</a:t>
            </a:r>
            <a:r>
              <a:rPr lang="de-DE" sz="2400" dirty="0"/>
              <a:t>, beispielsweise auch für den Betrieb von Publikationsinfrastrukturen in akademischer Trägerschaft auf lokaler und </a:t>
            </a:r>
            <a:r>
              <a:rPr lang="de-DE" sz="2400" dirty="0" err="1"/>
              <a:t>konsortialer</a:t>
            </a:r>
            <a:r>
              <a:rPr lang="de-DE" sz="2400" dirty="0"/>
              <a:t> Ebene.“ (Pampel 2019)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141E706-566E-45FA-BC6F-C265156C1661}"/>
              </a:ext>
            </a:extLst>
          </p:cNvPr>
          <p:cNvSpPr txBox="1">
            <a:spLocks/>
          </p:cNvSpPr>
          <p:nvPr/>
        </p:nvSpPr>
        <p:spPr>
          <a:xfrm>
            <a:off x="5735960" y="6309320"/>
            <a:ext cx="1342059" cy="22110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2F4D17-1AD6-42D9-B93A-EB002C62F43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23D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80EE3726-92F2-4B11-906E-6023E2617C47}"/>
              </a:ext>
            </a:extLst>
          </p:cNvPr>
          <p:cNvSpPr txBox="1">
            <a:spLocks/>
          </p:cNvSpPr>
          <p:nvPr/>
        </p:nvSpPr>
        <p:spPr>
          <a:xfrm>
            <a:off x="623392" y="6309320"/>
            <a:ext cx="3552395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Mitglied der Helmholtz-Gemeinschaft</a:t>
            </a:r>
          </a:p>
        </p:txBody>
      </p:sp>
    </p:spTree>
    <p:extLst>
      <p:ext uri="{BB962C8B-B14F-4D97-AF65-F5344CB8AC3E}">
        <p14:creationId xmlns:p14="http://schemas.microsoft.com/office/powerpoint/2010/main" val="2727683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uppieren 97"/>
          <p:cNvGrpSpPr/>
          <p:nvPr/>
        </p:nvGrpSpPr>
        <p:grpSpPr>
          <a:xfrm>
            <a:off x="4223792" y="257390"/>
            <a:ext cx="5040560" cy="5619882"/>
            <a:chOff x="3960533" y="-102650"/>
            <a:chExt cx="5040560" cy="561988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9" name="Ellipse 98"/>
            <p:cNvSpPr/>
            <p:nvPr/>
          </p:nvSpPr>
          <p:spPr>
            <a:xfrm>
              <a:off x="4174741" y="1556792"/>
              <a:ext cx="4464496" cy="396044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  <a:bevelB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Ellipse 99"/>
            <p:cNvSpPr/>
            <p:nvPr/>
          </p:nvSpPr>
          <p:spPr>
            <a:xfrm>
              <a:off x="4174741" y="3717032"/>
              <a:ext cx="1103077" cy="10081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  <a:bevelB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Ellipse 100"/>
            <p:cNvSpPr/>
            <p:nvPr/>
          </p:nvSpPr>
          <p:spPr>
            <a:xfrm>
              <a:off x="4327141" y="3869432"/>
              <a:ext cx="1103077" cy="10081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  <a:bevelB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Ellipse 101"/>
            <p:cNvSpPr/>
            <p:nvPr/>
          </p:nvSpPr>
          <p:spPr>
            <a:xfrm>
              <a:off x="4479541" y="4021832"/>
              <a:ext cx="1103077" cy="10081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  <a:bevelB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" name="Ellipse 102"/>
            <p:cNvSpPr/>
            <p:nvPr/>
          </p:nvSpPr>
          <p:spPr>
            <a:xfrm>
              <a:off x="4022341" y="3040459"/>
              <a:ext cx="1103077" cy="10081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  <a:bevelB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" name="Ellipse 103"/>
            <p:cNvSpPr/>
            <p:nvPr/>
          </p:nvSpPr>
          <p:spPr>
            <a:xfrm>
              <a:off x="7536160" y="3641736"/>
              <a:ext cx="1103077" cy="10081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  <a:bevelB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Ellipse 104"/>
            <p:cNvSpPr/>
            <p:nvPr/>
          </p:nvSpPr>
          <p:spPr>
            <a:xfrm>
              <a:off x="7137021" y="4153056"/>
              <a:ext cx="1103077" cy="10081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  <a:bevelB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Ellipse 105"/>
            <p:cNvSpPr/>
            <p:nvPr/>
          </p:nvSpPr>
          <p:spPr>
            <a:xfrm>
              <a:off x="7612360" y="3077526"/>
              <a:ext cx="1103077" cy="10081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  <a:bevelB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Ellipse 106"/>
            <p:cNvSpPr/>
            <p:nvPr/>
          </p:nvSpPr>
          <p:spPr>
            <a:xfrm>
              <a:off x="4623183" y="4221088"/>
              <a:ext cx="1103077" cy="10081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  <a:bevelB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Ellipse 107"/>
            <p:cNvSpPr/>
            <p:nvPr/>
          </p:nvSpPr>
          <p:spPr>
            <a:xfrm>
              <a:off x="7365621" y="3977626"/>
              <a:ext cx="1103077" cy="10081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  <a:bevelB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Halbbogen 108"/>
            <p:cNvSpPr/>
            <p:nvPr/>
          </p:nvSpPr>
          <p:spPr>
            <a:xfrm rot="11127897">
              <a:off x="3960533" y="-102650"/>
              <a:ext cx="5040560" cy="2744688"/>
            </a:xfrm>
            <a:prstGeom prst="blockArc">
              <a:avLst>
                <a:gd name="adj1" fmla="val 10800000"/>
                <a:gd name="adj2" fmla="val 21262459"/>
                <a:gd name="adj3" fmla="val 39855"/>
              </a:avLst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  <a:bevelB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402D46D-28E3-415D-8C06-8894DADB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3" y="-4953"/>
            <a:ext cx="7543986" cy="900100"/>
          </a:xfrm>
        </p:spPr>
        <p:txBody>
          <a:bodyPr/>
          <a:lstStyle/>
          <a:p>
            <a:pPr algn="ctr"/>
            <a:r>
              <a:rPr lang="de-DE" cap="none" dirty="0"/>
              <a:t>Bausteine eines Informationsbudgets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80EE3726-92F2-4B11-906E-6023E2617C47}"/>
              </a:ext>
            </a:extLst>
          </p:cNvPr>
          <p:cNvSpPr txBox="1">
            <a:spLocks/>
          </p:cNvSpPr>
          <p:nvPr/>
        </p:nvSpPr>
        <p:spPr>
          <a:xfrm>
            <a:off x="623392" y="6309320"/>
            <a:ext cx="3552395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Mitglied der Helmholtz-Gemeinschaft</a:t>
            </a:r>
          </a:p>
        </p:txBody>
      </p:sp>
      <p:grpSp>
        <p:nvGrpSpPr>
          <p:cNvPr id="40" name="Gruppieren 39"/>
          <p:cNvGrpSpPr/>
          <p:nvPr/>
        </p:nvGrpSpPr>
        <p:grpSpPr>
          <a:xfrm>
            <a:off x="5969673" y="384582"/>
            <a:ext cx="1343638" cy="1260000"/>
            <a:chOff x="5983916" y="445097"/>
            <a:chExt cx="1343638" cy="1260000"/>
          </a:xfrm>
        </p:grpSpPr>
        <p:sp>
          <p:nvSpPr>
            <p:cNvPr id="11" name="Ellipse 10"/>
            <p:cNvSpPr/>
            <p:nvPr/>
          </p:nvSpPr>
          <p:spPr>
            <a:xfrm>
              <a:off x="6015435" y="445097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5983916" y="859588"/>
              <a:ext cx="1343638" cy="4139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Transformations-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zeitschriften</a:t>
              </a:r>
              <a:endParaRPr kumimoji="0" lang="de-DE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3" name="Gruppieren 72"/>
          <p:cNvGrpSpPr/>
          <p:nvPr/>
        </p:nvGrpSpPr>
        <p:grpSpPr>
          <a:xfrm>
            <a:off x="9745916" y="57799"/>
            <a:ext cx="1260000" cy="1260000"/>
            <a:chOff x="9745916" y="57799"/>
            <a:chExt cx="1260000" cy="1260000"/>
          </a:xfrm>
        </p:grpSpPr>
        <p:sp>
          <p:nvSpPr>
            <p:cNvPr id="51" name="Ellipse 50"/>
            <p:cNvSpPr/>
            <p:nvPr/>
          </p:nvSpPr>
          <p:spPr>
            <a:xfrm>
              <a:off x="9745916" y="57799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Textfeld 56"/>
            <p:cNvSpPr txBox="1"/>
            <p:nvPr/>
          </p:nvSpPr>
          <p:spPr>
            <a:xfrm>
              <a:off x="10062951" y="467977"/>
              <a:ext cx="631903" cy="4139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Hybrid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APCs</a:t>
              </a:r>
            </a:p>
          </p:txBody>
        </p:sp>
      </p:grpSp>
      <p:grpSp>
        <p:nvGrpSpPr>
          <p:cNvPr id="72" name="Gruppieren 71"/>
          <p:cNvGrpSpPr/>
          <p:nvPr/>
        </p:nvGrpSpPr>
        <p:grpSpPr>
          <a:xfrm>
            <a:off x="8289323" y="15071"/>
            <a:ext cx="1260000" cy="1260000"/>
            <a:chOff x="8289323" y="15071"/>
            <a:chExt cx="1260000" cy="1260000"/>
          </a:xfrm>
        </p:grpSpPr>
        <p:sp>
          <p:nvSpPr>
            <p:cNvPr id="56" name="Ellipse 55"/>
            <p:cNvSpPr/>
            <p:nvPr/>
          </p:nvSpPr>
          <p:spPr>
            <a:xfrm>
              <a:off x="8289323" y="15071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Textfeld 57"/>
            <p:cNvSpPr txBox="1"/>
            <p:nvPr/>
          </p:nvSpPr>
          <p:spPr>
            <a:xfrm>
              <a:off x="8530467" y="423103"/>
              <a:ext cx="755335" cy="4139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Gold OA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APCs</a:t>
              </a: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2735483" y="1533963"/>
            <a:ext cx="1260000" cy="1260000"/>
            <a:chOff x="2735483" y="1533963"/>
            <a:chExt cx="1260000" cy="1260000"/>
          </a:xfrm>
        </p:grpSpPr>
        <p:sp>
          <p:nvSpPr>
            <p:cNvPr id="50" name="Ellipse 49"/>
            <p:cNvSpPr/>
            <p:nvPr/>
          </p:nvSpPr>
          <p:spPr>
            <a:xfrm>
              <a:off x="2735483" y="1533963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Textfeld 58"/>
            <p:cNvSpPr txBox="1"/>
            <p:nvPr/>
          </p:nvSpPr>
          <p:spPr>
            <a:xfrm>
              <a:off x="2794885" y="1984330"/>
              <a:ext cx="1172117" cy="4139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Subskriptions-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zeitschriften</a:t>
              </a:r>
              <a:endParaRPr kumimoji="0" lang="de-DE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5" name="Gruppieren 74"/>
          <p:cNvGrpSpPr/>
          <p:nvPr/>
        </p:nvGrpSpPr>
        <p:grpSpPr>
          <a:xfrm>
            <a:off x="10536723" y="1561310"/>
            <a:ext cx="1440328" cy="1260000"/>
            <a:chOff x="10536723" y="1561310"/>
            <a:chExt cx="1440328" cy="1260000"/>
          </a:xfrm>
        </p:grpSpPr>
        <p:sp>
          <p:nvSpPr>
            <p:cNvPr id="47" name="Ellipse 46"/>
            <p:cNvSpPr/>
            <p:nvPr/>
          </p:nvSpPr>
          <p:spPr>
            <a:xfrm>
              <a:off x="10590305" y="1561310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Textfeld 59"/>
            <p:cNvSpPr txBox="1"/>
            <p:nvPr/>
          </p:nvSpPr>
          <p:spPr>
            <a:xfrm>
              <a:off x="10536723" y="1916832"/>
              <a:ext cx="1440328" cy="413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Cover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Charge</a:t>
              </a:r>
            </a:p>
          </p:txBody>
        </p:sp>
      </p:grpSp>
      <p:grpSp>
        <p:nvGrpSpPr>
          <p:cNvPr id="74" name="Gruppieren 73"/>
          <p:cNvGrpSpPr/>
          <p:nvPr/>
        </p:nvGrpSpPr>
        <p:grpSpPr>
          <a:xfrm>
            <a:off x="8646627" y="1245094"/>
            <a:ext cx="1440328" cy="1260000"/>
            <a:chOff x="8646627" y="1245094"/>
            <a:chExt cx="1440328" cy="1260000"/>
          </a:xfrm>
        </p:grpSpPr>
        <p:sp>
          <p:nvSpPr>
            <p:cNvPr id="54" name="Ellipse 53"/>
            <p:cNvSpPr/>
            <p:nvPr/>
          </p:nvSpPr>
          <p:spPr>
            <a:xfrm>
              <a:off x="8746326" y="1245094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Textfeld 60"/>
            <p:cNvSpPr txBox="1"/>
            <p:nvPr/>
          </p:nvSpPr>
          <p:spPr>
            <a:xfrm>
              <a:off x="8646627" y="1678933"/>
              <a:ext cx="1440328" cy="413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Colour</a:t>
              </a:r>
              <a:endParaRPr kumimoji="0" lang="de-DE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Charge</a:t>
              </a:r>
            </a:p>
          </p:txBody>
        </p:sp>
      </p:grpSp>
      <p:grpSp>
        <p:nvGrpSpPr>
          <p:cNvPr id="80" name="Gruppieren 79"/>
          <p:cNvGrpSpPr/>
          <p:nvPr/>
        </p:nvGrpSpPr>
        <p:grpSpPr>
          <a:xfrm>
            <a:off x="10868549" y="233990"/>
            <a:ext cx="1440328" cy="1260000"/>
            <a:chOff x="7569159" y="5362678"/>
            <a:chExt cx="1440328" cy="1260000"/>
          </a:xfrm>
        </p:grpSpPr>
        <p:sp>
          <p:nvSpPr>
            <p:cNvPr id="41" name="Ellipse 40"/>
            <p:cNvSpPr/>
            <p:nvPr/>
          </p:nvSpPr>
          <p:spPr>
            <a:xfrm>
              <a:off x="7652904" y="5362678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Textfeld 61"/>
            <p:cNvSpPr txBox="1"/>
            <p:nvPr/>
          </p:nvSpPr>
          <p:spPr>
            <a:xfrm>
              <a:off x="7569159" y="5912158"/>
              <a:ext cx="1440328" cy="253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andere</a:t>
              </a:r>
            </a:p>
          </p:txBody>
        </p:sp>
      </p:grpSp>
      <p:grpSp>
        <p:nvGrpSpPr>
          <p:cNvPr id="79" name="Gruppieren 78"/>
          <p:cNvGrpSpPr/>
          <p:nvPr/>
        </p:nvGrpSpPr>
        <p:grpSpPr>
          <a:xfrm>
            <a:off x="8986920" y="4689000"/>
            <a:ext cx="1440328" cy="1260000"/>
            <a:chOff x="8986920" y="4689000"/>
            <a:chExt cx="1440328" cy="1260000"/>
          </a:xfrm>
        </p:grpSpPr>
        <p:sp>
          <p:nvSpPr>
            <p:cNvPr id="43" name="Ellipse 42"/>
            <p:cNvSpPr/>
            <p:nvPr/>
          </p:nvSpPr>
          <p:spPr>
            <a:xfrm>
              <a:off x="9079481" y="4689000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Textfeld 62"/>
            <p:cNvSpPr txBox="1"/>
            <p:nvPr/>
          </p:nvSpPr>
          <p:spPr>
            <a:xfrm>
              <a:off x="8986920" y="5112020"/>
              <a:ext cx="1440328" cy="413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Dokument-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lieferung</a:t>
              </a:r>
              <a:endParaRPr kumimoji="0" lang="de-DE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6" name="Gruppieren 75"/>
          <p:cNvGrpSpPr/>
          <p:nvPr/>
        </p:nvGrpSpPr>
        <p:grpSpPr>
          <a:xfrm>
            <a:off x="9336360" y="2555489"/>
            <a:ext cx="1440328" cy="1260000"/>
            <a:chOff x="9336360" y="2555489"/>
            <a:chExt cx="1440328" cy="1260000"/>
          </a:xfrm>
        </p:grpSpPr>
        <p:sp>
          <p:nvSpPr>
            <p:cNvPr id="45" name="Ellipse 44"/>
            <p:cNvSpPr/>
            <p:nvPr/>
          </p:nvSpPr>
          <p:spPr>
            <a:xfrm>
              <a:off x="9376326" y="2555489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Textfeld 63"/>
            <p:cNvSpPr txBox="1"/>
            <p:nvPr/>
          </p:nvSpPr>
          <p:spPr>
            <a:xfrm>
              <a:off x="9336360" y="2943033"/>
              <a:ext cx="1440328" cy="413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Page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Charge</a:t>
              </a:r>
            </a:p>
          </p:txBody>
        </p:sp>
      </p:grpSp>
      <p:grpSp>
        <p:nvGrpSpPr>
          <p:cNvPr id="77" name="Gruppieren 76"/>
          <p:cNvGrpSpPr/>
          <p:nvPr/>
        </p:nvGrpSpPr>
        <p:grpSpPr>
          <a:xfrm>
            <a:off x="10632336" y="3167667"/>
            <a:ext cx="1440328" cy="1260000"/>
            <a:chOff x="10632336" y="3167667"/>
            <a:chExt cx="1440328" cy="1260000"/>
          </a:xfrm>
        </p:grpSpPr>
        <p:sp>
          <p:nvSpPr>
            <p:cNvPr id="46" name="Ellipse 45"/>
            <p:cNvSpPr/>
            <p:nvPr/>
          </p:nvSpPr>
          <p:spPr>
            <a:xfrm>
              <a:off x="10712255" y="3167667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Textfeld 64"/>
            <p:cNvSpPr txBox="1"/>
            <p:nvPr/>
          </p:nvSpPr>
          <p:spPr>
            <a:xfrm>
              <a:off x="10632336" y="3608509"/>
              <a:ext cx="1440328" cy="413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Diamond OA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extern</a:t>
              </a:r>
            </a:p>
          </p:txBody>
        </p:sp>
      </p:grpSp>
      <p:grpSp>
        <p:nvGrpSpPr>
          <p:cNvPr id="81" name="Gruppieren 80"/>
          <p:cNvGrpSpPr/>
          <p:nvPr/>
        </p:nvGrpSpPr>
        <p:grpSpPr>
          <a:xfrm>
            <a:off x="8572950" y="3287833"/>
            <a:ext cx="1440328" cy="1260000"/>
            <a:chOff x="4071533" y="5362678"/>
            <a:chExt cx="1440328" cy="1260000"/>
          </a:xfrm>
        </p:grpSpPr>
        <p:sp>
          <p:nvSpPr>
            <p:cNvPr id="42" name="Ellipse 41"/>
            <p:cNvSpPr/>
            <p:nvPr/>
          </p:nvSpPr>
          <p:spPr>
            <a:xfrm>
              <a:off x="4175787" y="5362678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Textfeld 65"/>
            <p:cNvSpPr txBox="1"/>
            <p:nvPr/>
          </p:nvSpPr>
          <p:spPr>
            <a:xfrm>
              <a:off x="4071533" y="5912158"/>
              <a:ext cx="1440328" cy="253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Pay-per-View</a:t>
              </a:r>
            </a:p>
          </p:txBody>
        </p:sp>
      </p:grpSp>
      <p:grpSp>
        <p:nvGrpSpPr>
          <p:cNvPr id="82" name="Gruppieren 81"/>
          <p:cNvGrpSpPr/>
          <p:nvPr/>
        </p:nvGrpSpPr>
        <p:grpSpPr>
          <a:xfrm>
            <a:off x="3694376" y="2208004"/>
            <a:ext cx="1440328" cy="1260000"/>
            <a:chOff x="2143158" y="4427667"/>
            <a:chExt cx="1440328" cy="1260000"/>
          </a:xfrm>
        </p:grpSpPr>
        <p:sp>
          <p:nvSpPr>
            <p:cNvPr id="48" name="Ellipse 47"/>
            <p:cNvSpPr/>
            <p:nvPr/>
          </p:nvSpPr>
          <p:spPr>
            <a:xfrm>
              <a:off x="2213579" y="4427667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Textfeld 66"/>
            <p:cNvSpPr txBox="1"/>
            <p:nvPr/>
          </p:nvSpPr>
          <p:spPr>
            <a:xfrm>
              <a:off x="2143158" y="4904046"/>
              <a:ext cx="1440328" cy="253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Reprints</a:t>
              </a:r>
            </a:p>
          </p:txBody>
        </p:sp>
      </p:grpSp>
      <p:grpSp>
        <p:nvGrpSpPr>
          <p:cNvPr id="83" name="Gruppieren 82"/>
          <p:cNvGrpSpPr/>
          <p:nvPr/>
        </p:nvGrpSpPr>
        <p:grpSpPr>
          <a:xfrm>
            <a:off x="2601457" y="213665"/>
            <a:ext cx="1440328" cy="1260000"/>
            <a:chOff x="623392" y="3429000"/>
            <a:chExt cx="1440328" cy="1260000"/>
          </a:xfrm>
        </p:grpSpPr>
        <p:sp>
          <p:nvSpPr>
            <p:cNvPr id="49" name="Ellipse 48"/>
            <p:cNvSpPr/>
            <p:nvPr/>
          </p:nvSpPr>
          <p:spPr>
            <a:xfrm>
              <a:off x="709214" y="3429000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Textfeld 67"/>
            <p:cNvSpPr txBox="1"/>
            <p:nvPr/>
          </p:nvSpPr>
          <p:spPr>
            <a:xfrm>
              <a:off x="623392" y="3879137"/>
              <a:ext cx="1440328" cy="413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Submission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Fee</a:t>
              </a:r>
            </a:p>
          </p:txBody>
        </p:sp>
      </p:grpSp>
      <p:grpSp>
        <p:nvGrpSpPr>
          <p:cNvPr id="78" name="Gruppieren 77"/>
          <p:cNvGrpSpPr/>
          <p:nvPr/>
        </p:nvGrpSpPr>
        <p:grpSpPr>
          <a:xfrm>
            <a:off x="10632336" y="4755675"/>
            <a:ext cx="1440328" cy="1260000"/>
            <a:chOff x="10632336" y="4689000"/>
            <a:chExt cx="1440328" cy="1260000"/>
          </a:xfrm>
        </p:grpSpPr>
        <p:sp>
          <p:nvSpPr>
            <p:cNvPr id="44" name="Ellipse 43"/>
            <p:cNvSpPr/>
            <p:nvPr/>
          </p:nvSpPr>
          <p:spPr>
            <a:xfrm>
              <a:off x="10712255" y="4689000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Textfeld 68"/>
            <p:cNvSpPr txBox="1"/>
            <p:nvPr/>
          </p:nvSpPr>
          <p:spPr>
            <a:xfrm>
              <a:off x="10632336" y="5103273"/>
              <a:ext cx="1440328" cy="413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Diamond OA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intern</a:t>
              </a:r>
            </a:p>
          </p:txBody>
        </p:sp>
      </p:grpSp>
      <p:grpSp>
        <p:nvGrpSpPr>
          <p:cNvPr id="71" name="Gruppieren 70"/>
          <p:cNvGrpSpPr/>
          <p:nvPr/>
        </p:nvGrpSpPr>
        <p:grpSpPr>
          <a:xfrm>
            <a:off x="4007768" y="124132"/>
            <a:ext cx="1440328" cy="1260000"/>
            <a:chOff x="4007768" y="124132"/>
            <a:chExt cx="1440328" cy="1260000"/>
          </a:xfrm>
        </p:grpSpPr>
        <p:sp>
          <p:nvSpPr>
            <p:cNvPr id="55" name="Ellipse 54"/>
            <p:cNvSpPr/>
            <p:nvPr/>
          </p:nvSpPr>
          <p:spPr>
            <a:xfrm>
              <a:off x="4071533" y="124132"/>
              <a:ext cx="1260000" cy="126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Textfeld 69"/>
            <p:cNvSpPr txBox="1"/>
            <p:nvPr/>
          </p:nvSpPr>
          <p:spPr>
            <a:xfrm>
              <a:off x="4007768" y="548680"/>
              <a:ext cx="1440328" cy="413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DEAL-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Nachzahlungen</a:t>
              </a:r>
            </a:p>
          </p:txBody>
        </p:sp>
      </p:grpSp>
      <p:sp>
        <p:nvSpPr>
          <p:cNvPr id="96" name="Foliennummernplatzhalter 4">
            <a:extLst>
              <a:ext uri="{FF2B5EF4-FFF2-40B4-BE49-F238E27FC236}">
                <a16:creationId xmlns:a16="http://schemas.microsoft.com/office/drawing/2014/main" id="{5141E706-566E-45FA-BC6F-C265156C1661}"/>
              </a:ext>
            </a:extLst>
          </p:cNvPr>
          <p:cNvSpPr txBox="1">
            <a:spLocks/>
          </p:cNvSpPr>
          <p:nvPr/>
        </p:nvSpPr>
        <p:spPr>
          <a:xfrm>
            <a:off x="5761369" y="6300593"/>
            <a:ext cx="1342059" cy="22110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2F4D17-1AD6-42D9-B93A-EB002C62F43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23D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Datumsplatzhalter 3">
            <a:extLst>
              <a:ext uri="{FF2B5EF4-FFF2-40B4-BE49-F238E27FC236}">
                <a16:creationId xmlns:a16="http://schemas.microsoft.com/office/drawing/2014/main" id="{80EE3726-92F2-4B11-906E-6023E2617C47}"/>
              </a:ext>
            </a:extLst>
          </p:cNvPr>
          <p:cNvSpPr txBox="1">
            <a:spLocks/>
          </p:cNvSpPr>
          <p:nvPr/>
        </p:nvSpPr>
        <p:spPr>
          <a:xfrm>
            <a:off x="623392" y="6309320"/>
            <a:ext cx="3552395" cy="221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Mitglied der Helmholtz-Gemeinschaft</a:t>
            </a:r>
          </a:p>
        </p:txBody>
      </p:sp>
      <p:sp>
        <p:nvSpPr>
          <p:cNvPr id="110" name="Welle 109"/>
          <p:cNvSpPr/>
          <p:nvPr/>
        </p:nvSpPr>
        <p:spPr>
          <a:xfrm rot="2877834">
            <a:off x="10732419" y="4089091"/>
            <a:ext cx="1058052" cy="612000"/>
          </a:xfrm>
          <a:prstGeom prst="wav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Über-setzungen</a:t>
            </a:r>
          </a:p>
        </p:txBody>
      </p:sp>
      <p:sp>
        <p:nvSpPr>
          <p:cNvPr id="111" name="Welle 110"/>
          <p:cNvSpPr/>
          <p:nvPr/>
        </p:nvSpPr>
        <p:spPr>
          <a:xfrm>
            <a:off x="9764415" y="4761216"/>
            <a:ext cx="1082533" cy="612000"/>
          </a:xfrm>
          <a:prstGeom prst="wav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Green OA extern</a:t>
            </a:r>
          </a:p>
        </p:txBody>
      </p:sp>
      <p:sp>
        <p:nvSpPr>
          <p:cNvPr id="112" name="Welle 111"/>
          <p:cNvSpPr/>
          <p:nvPr/>
        </p:nvSpPr>
        <p:spPr>
          <a:xfrm rot="1753576">
            <a:off x="10349939" y="4456954"/>
            <a:ext cx="1130117" cy="612000"/>
          </a:xfrm>
          <a:prstGeom prst="wav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Green OA intern</a:t>
            </a:r>
          </a:p>
        </p:txBody>
      </p:sp>
      <p:sp>
        <p:nvSpPr>
          <p:cNvPr id="113" name="Welle 112"/>
          <p:cNvSpPr/>
          <p:nvPr/>
        </p:nvSpPr>
        <p:spPr>
          <a:xfrm rot="19182839">
            <a:off x="9547425" y="4121806"/>
            <a:ext cx="1103095" cy="612000"/>
          </a:xfrm>
          <a:prstGeom prst="wav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Literatur-verwaltung</a:t>
            </a:r>
          </a:p>
        </p:txBody>
      </p:sp>
      <p:sp>
        <p:nvSpPr>
          <p:cNvPr id="114" name="Welle 113"/>
          <p:cNvSpPr/>
          <p:nvPr/>
        </p:nvSpPr>
        <p:spPr>
          <a:xfrm>
            <a:off x="10051242" y="3505696"/>
            <a:ext cx="1104988" cy="612000"/>
          </a:xfrm>
          <a:prstGeom prst="wav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Personal-kosten</a:t>
            </a:r>
          </a:p>
        </p:txBody>
      </p:sp>
      <p:grpSp>
        <p:nvGrpSpPr>
          <p:cNvPr id="115" name="Gruppieren 114"/>
          <p:cNvGrpSpPr/>
          <p:nvPr/>
        </p:nvGrpSpPr>
        <p:grpSpPr>
          <a:xfrm>
            <a:off x="479376" y="2891322"/>
            <a:ext cx="3498718" cy="2841934"/>
            <a:chOff x="871458" y="3444753"/>
            <a:chExt cx="3498718" cy="2841934"/>
          </a:xfrm>
        </p:grpSpPr>
        <p:grpSp>
          <p:nvGrpSpPr>
            <p:cNvPr id="116" name="Gruppieren 115"/>
            <p:cNvGrpSpPr/>
            <p:nvPr/>
          </p:nvGrpSpPr>
          <p:grpSpPr>
            <a:xfrm>
              <a:off x="871458" y="3444753"/>
              <a:ext cx="3498718" cy="2841934"/>
              <a:chOff x="695400" y="2612236"/>
              <a:chExt cx="3112480" cy="2612276"/>
            </a:xfrm>
          </p:grpSpPr>
          <p:sp>
            <p:nvSpPr>
              <p:cNvPr id="118" name="Flussdiagramm: Gespeicherte Daten 117"/>
              <p:cNvSpPr/>
              <p:nvPr/>
            </p:nvSpPr>
            <p:spPr>
              <a:xfrm rot="5662296">
                <a:off x="2100211" y="2817587"/>
                <a:ext cx="600739" cy="190038"/>
              </a:xfrm>
              <a:prstGeom prst="flowChartOnlineStorage">
                <a:avLst/>
              </a:prstGeom>
              <a:solidFill>
                <a:schemeClr val="accent4"/>
              </a:solidFill>
              <a:ln>
                <a:solidFill>
                  <a:srgbClr val="FFFF00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9" name="Rechteck 118"/>
              <p:cNvSpPr/>
              <p:nvPr/>
            </p:nvSpPr>
            <p:spPr>
              <a:xfrm rot="20835981">
                <a:off x="855552" y="2996952"/>
                <a:ext cx="2952328" cy="1008112"/>
              </a:xfrm>
              <a:prstGeom prst="rect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  <a:effectLst>
                <a:outerShdw blurRad="127000" dist="38100" dir="2700000" algn="ctr">
                  <a:srgbClr val="000000">
                    <a:alpha val="45000"/>
                  </a:srgbClr>
                </a:outerShdw>
              </a:effectLst>
              <a:scene3d>
                <a:camera prst="perspectiveFront" fov="2700000">
                  <a:rot lat="20376000" lon="1938000" rev="20112001"/>
                </a:camera>
                <a:lightRig rig="soft" dir="t">
                  <a:rot lat="0" lon="0" rev="0"/>
                </a:lightRig>
              </a:scene3d>
              <a:sp3d prstMaterial="translucentPowder">
                <a:bevelT w="2032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0" name="Cube 119"/>
              <p:cNvSpPr/>
              <p:nvPr/>
            </p:nvSpPr>
            <p:spPr>
              <a:xfrm>
                <a:off x="695400" y="3939941"/>
                <a:ext cx="2943931" cy="1284571"/>
              </a:xfrm>
              <a:prstGeom prst="cub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1" name="Flussdiagramm: Gespeicherte Daten 120"/>
              <p:cNvSpPr/>
              <p:nvPr/>
            </p:nvSpPr>
            <p:spPr>
              <a:xfrm rot="16200000">
                <a:off x="1718561" y="4322473"/>
                <a:ext cx="504056" cy="393552"/>
              </a:xfrm>
              <a:prstGeom prst="flowChartOnlineStorage">
                <a:avLst/>
              </a:prstGeom>
              <a:solidFill>
                <a:schemeClr val="accent4"/>
              </a:solidFill>
              <a:ln>
                <a:solidFill>
                  <a:schemeClr val="accent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39700" prst="cross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17" name="Flussdiagramm: Daten 116"/>
            <p:cNvSpPr/>
            <p:nvPr/>
          </p:nvSpPr>
          <p:spPr>
            <a:xfrm>
              <a:off x="890403" y="4891383"/>
              <a:ext cx="3234013" cy="332831"/>
            </a:xfrm>
            <a:prstGeom prst="flowChartInputOutput">
              <a:avLst/>
            </a:prstGeom>
            <a:gradFill flip="none" rotWithShape="1">
              <a:gsLst>
                <a:gs pos="0">
                  <a:schemeClr val="accent3">
                    <a:lumMod val="75000"/>
                    <a:shade val="30000"/>
                    <a:satMod val="115000"/>
                    <a:alpha val="98000"/>
                  </a:schemeClr>
                </a:gs>
                <a:gs pos="50000">
                  <a:schemeClr val="accent3">
                    <a:lumMod val="75000"/>
                    <a:shade val="67500"/>
                    <a:satMod val="115000"/>
                  </a:schemeClr>
                </a:gs>
                <a:gs pos="100000">
                  <a:schemeClr val="accent3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2" name="Welle 121"/>
          <p:cNvSpPr/>
          <p:nvPr/>
        </p:nvSpPr>
        <p:spPr>
          <a:xfrm rot="1125326">
            <a:off x="748175" y="4157898"/>
            <a:ext cx="936104" cy="576064"/>
          </a:xfrm>
          <a:prstGeom prst="wave">
            <a:avLst/>
          </a:prstGeom>
          <a:solidFill>
            <a:srgbClr val="1A7C24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Bücher</a:t>
            </a:r>
          </a:p>
        </p:txBody>
      </p:sp>
      <p:sp>
        <p:nvSpPr>
          <p:cNvPr id="123" name="Welle 122"/>
          <p:cNvSpPr/>
          <p:nvPr/>
        </p:nvSpPr>
        <p:spPr>
          <a:xfrm rot="19483127">
            <a:off x="2543863" y="4219673"/>
            <a:ext cx="936104" cy="576064"/>
          </a:xfrm>
          <a:prstGeom prst="wav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Loseblatt</a:t>
            </a:r>
          </a:p>
        </p:txBody>
      </p:sp>
      <p:sp>
        <p:nvSpPr>
          <p:cNvPr id="124" name="Welle 123"/>
          <p:cNvSpPr/>
          <p:nvPr/>
        </p:nvSpPr>
        <p:spPr>
          <a:xfrm>
            <a:off x="1637920" y="4113144"/>
            <a:ext cx="911994" cy="612000"/>
          </a:xfrm>
          <a:prstGeom prst="wav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Daten-banken</a:t>
            </a:r>
          </a:p>
        </p:txBody>
      </p:sp>
      <p:sp>
        <p:nvSpPr>
          <p:cNvPr id="125" name="Welle 124"/>
          <p:cNvSpPr/>
          <p:nvPr/>
        </p:nvSpPr>
        <p:spPr>
          <a:xfrm rot="2194500">
            <a:off x="2809418" y="3473714"/>
            <a:ext cx="936104" cy="679382"/>
          </a:xfrm>
          <a:prstGeom prst="wav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Buch-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binder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6" name="Welle 125"/>
          <p:cNvSpPr/>
          <p:nvPr/>
        </p:nvSpPr>
        <p:spPr>
          <a:xfrm>
            <a:off x="2063552" y="3645024"/>
            <a:ext cx="936104" cy="576064"/>
          </a:xfrm>
          <a:prstGeom prst="wav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Druck-</a:t>
            </a:r>
          </a:p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kosten</a:t>
            </a:r>
          </a:p>
        </p:txBody>
      </p:sp>
      <p:sp>
        <p:nvSpPr>
          <p:cNvPr id="127" name="Welle 126"/>
          <p:cNvSpPr/>
          <p:nvPr/>
        </p:nvSpPr>
        <p:spPr>
          <a:xfrm rot="20105566">
            <a:off x="989196" y="3599331"/>
            <a:ext cx="936104" cy="576064"/>
          </a:xfrm>
          <a:prstGeom prst="wav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Normen</a:t>
            </a:r>
          </a:p>
        </p:txBody>
      </p:sp>
      <p:sp>
        <p:nvSpPr>
          <p:cNvPr id="128" name="Welle 127"/>
          <p:cNvSpPr/>
          <p:nvPr/>
        </p:nvSpPr>
        <p:spPr>
          <a:xfrm rot="18354582">
            <a:off x="1815275" y="3024987"/>
            <a:ext cx="936104" cy="576064"/>
          </a:xfrm>
          <a:prstGeom prst="wav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BPC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8976320" y="4149079"/>
            <a:ext cx="3096344" cy="1800200"/>
            <a:chOff x="8976320" y="4149079"/>
            <a:chExt cx="3096344" cy="1800200"/>
          </a:xfrm>
        </p:grpSpPr>
        <p:sp>
          <p:nvSpPr>
            <p:cNvPr id="89" name="Halbbogen 88"/>
            <p:cNvSpPr/>
            <p:nvPr/>
          </p:nvSpPr>
          <p:spPr>
            <a:xfrm rot="10800000">
              <a:off x="8976320" y="4149079"/>
              <a:ext cx="3096344" cy="1800200"/>
            </a:xfrm>
            <a:prstGeom prst="blockArc">
              <a:avLst>
                <a:gd name="adj1" fmla="val 10209308"/>
                <a:gd name="adj2" fmla="val 770720"/>
                <a:gd name="adj3" fmla="val 28225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" name="Rechteck 2"/>
            <p:cNvSpPr/>
            <p:nvPr/>
          </p:nvSpPr>
          <p:spPr>
            <a:xfrm>
              <a:off x="10272464" y="5733256"/>
              <a:ext cx="589128" cy="144016"/>
            </a:xfrm>
            <a:prstGeom prst="rect">
              <a:avLst/>
            </a:prstGeom>
            <a:solidFill>
              <a:srgbClr val="E3E4E6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perspectiveBelow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093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995 L -0.00013 -0.00972 C -0.00117 -0.03009 -0.00117 -0.02269 -0.00013 -0.04954 C -1.66667E-6 -0.05324 -1.66667E-6 -0.05671 0.00065 -0.05995 C 0.0013 -0.0632 0.00378 -0.06806 0.00378 -0.06782 C 0.00404 -0.06968 0.00417 -0.07176 0.00456 -0.07315 C 0.00651 -0.08264 0.00547 -0.075 0.00755 -0.08241 C 0.00794 -0.0838 0.00794 -0.08519 0.00834 -0.08634 C 0.01016 -0.09259 0.01133 -0.09421 0.01367 -0.09954 C 0.01393 -0.10255 0.01367 -0.10625 0.01445 -0.1088 C 0.01511 -0.11065 0.0168 -0.11111 0.01758 -0.11273 C 0.02279 -0.12315 0.0155 -0.11412 0.02136 -0.1206 C 0.02383 -0.12755 0.02357 -0.12755 0.02669 -0.1338 C 0.02748 -0.13542 0.02813 -0.13657 0.02904 -0.13773 C 0.03138 -0.14051 0.03373 -0.14306 0.03594 -0.1456 C 0.05104 -0.16435 0.02787 -0.13588 0.04284 -0.1588 C 0.04388 -0.16065 0.04544 -0.16065 0.04662 -0.16134 C 0.04766 -0.16227 0.0487 -0.1632 0.04974 -0.16412 C 0.05235 -0.17107 0.04974 -0.16597 0.0543 -0.16945 C 0.05521 -0.16991 0.05586 -0.1713 0.05664 -0.17199 C 0.05742 -0.17269 0.0582 -0.17315 0.05886 -0.17338 C 0.06094 -0.17431 0.06315 -0.17477 0.06511 -0.17593 C 0.06823 -0.17801 0.0711 -0.18148 0.07422 -0.18241 C 0.07552 -0.18287 0.07682 -0.18333 0.07813 -0.1838 C 0.07891 -0.18426 0.07956 -0.18495 0.08034 -0.18519 C 0.08268 -0.18588 0.08503 -0.18611 0.08724 -0.18634 C 0.09701 -0.19051 0.09479 -0.19051 0.10873 -0.19051 C 0.12149 -0.19051 0.13425 -0.18958 0.14714 -0.18912 C 0.14896 -0.18866 0.15078 -0.18866 0.15248 -0.18773 C 0.16198 -0.18357 0.15534 -0.18426 0.1655 -0.17847 C 0.16875 -0.17685 0.17214 -0.17639 0.17552 -0.17454 C 0.1918 -0.16667 0.16953 -0.17454 0.19011 -0.16806 C 0.19349 -0.16528 0.19779 -0.16111 0.20156 -0.1588 C 0.20326 -0.15787 0.20508 -0.15695 0.2069 -0.15625 C 0.20768 -0.15532 0.2086 -0.15486 0.20925 -0.15347 C 0.21042 -0.15162 0.21094 -0.14861 0.21224 -0.14699 C 0.2138 -0.14514 0.21589 -0.14445 0.21771 -0.14306 C 0.22057 -0.14051 0.22031 -0.13866 0.22383 -0.13519 C 0.22539 -0.13357 0.22748 -0.1331 0.22917 -0.13125 C 0.2336 -0.12639 0.23581 -0.12014 0.23985 -0.11412 C 0.2461 -0.10509 0.24258 -0.11227 0.24909 -0.10486 C 0.25078 -0.10301 0.25195 -0.10046 0.25365 -0.09815 C 0.2543 -0.09745 0.25534 -0.09699 0.25599 -0.0956 C 0.25794 -0.09213 0.25977 -0.0882 0.26133 -0.0838 C 0.26406 -0.07593 0.26276 -0.0794 0.26511 -0.07315 C 0.2668 -0.05949 0.26445 -0.07477 0.26979 -0.05741 C 0.2711 -0.05324 0.27136 -0.04838 0.27279 -0.04421 C 0.27461 -0.03935 0.2763 -0.03449 0.27813 -0.02986 C 0.27904 -0.02755 0.28034 -0.02593 0.28125 -0.02315 C 0.28854 -0.00116 0.28021 -0.02176 0.28659 0.00185 C 0.2888 0.00995 0.2918 0.01736 0.29427 0.02546 L 0.29584 0.03079 C 0.2961 0.03333 0.29584 0.03634 0.29662 0.03866 C 0.29779 0.04213 0.29974 0.04468 0.30117 0.04792 C 0.30209 0.05 0.30261 0.05231 0.30352 0.0544 C 0.30586 0.06065 0.3112 0.07292 0.3112 0.07315 C 0.31185 0.07917 0.31211 0.08403 0.31419 0.09005 C 0.3155 0.09375 0.31758 0.09653 0.31875 0.10069 C 0.32005 0.10417 0.32084 0.10856 0.32188 0.1125 C 0.32292 0.11597 0.32409 0.11921 0.32487 0.12292 C 0.32735 0.13287 0.328 0.13611 0.32956 0.14398 C 0.33086 0.16227 0.32891 0.14768 0.33255 0.16111 C 0.33373 0.16528 0.33568 0.1743 0.33568 0.17454 C 0.33711 0.19074 0.33789 0.1993 0.33802 0.22037 C 0.33815 0.26782 0.33802 0.31528 0.33724 0.36273 C 0.33724 0.36389 0.33334 0.3743 0.33334 0.37454 C 0.33281 0.37593 0.33216 0.37778 0.33177 0.37963 C 0.3306 0.38495 0.33034 0.38773 0.32956 0.39282 L 0.32878 0.40486 L 0.32878 0.40509 L 0.32878 0.40486 " pathEditMode="relative" rAng="0" ptsTypes="AAAAAAAAAAAAAAAAAAAAAAAAAAAAAAAAAAAAAAAAAAAAAAAAAAAAAAAAAAAAAAAAAAAAAAA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62" y="1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1.45833E-6 0.00023 C -0.00143 0.00486 -0.00286 0.00949 -0.00417 0.01458 C -0.00469 0.01666 -0.00482 0.01921 -0.00547 0.02129 C -0.00664 0.02407 -0.0082 0.02662 -0.0095 0.02916 C -0.01042 0.03426 -0.0112 0.03912 -0.01224 0.04398 C -0.0138 0.05046 -0.01588 0.05648 -0.01771 0.06273 C -0.01836 0.06481 -0.0194 0.06666 -0.01979 0.06944 C -0.02213 0.08449 -0.0207 0.07847 -0.02318 0.08796 C -0.02331 0.09074 -0.02318 0.09352 -0.02383 0.09606 C -0.02487 0.09953 -0.02656 0.10231 -0.02786 0.10532 C -0.03268 0.11551 -0.03255 0.11273 -0.03607 0.12407 C -0.03932 0.13449 -0.03737 0.13171 -0.0401 0.1456 C -0.04062 0.14768 -0.04167 0.14977 -0.04206 0.15208 C -0.04375 0.15856 -0.04466 0.16551 -0.04622 0.17222 C -0.04713 0.17615 -0.04857 0.18009 -0.04961 0.18426 C -0.05065 0.1875 -0.05143 0.19143 -0.05234 0.1949 C -0.05299 0.20069 -0.05325 0.20648 -0.0543 0.21227 C -0.05508 0.21643 -0.05664 0.22037 -0.05768 0.2243 C -0.0582 0.22569 -0.05872 0.22685 -0.05911 0.22824 C -0.05989 0.23171 -0.06055 0.23518 -0.06107 0.23912 C -0.06172 0.24189 -0.06172 0.24537 -0.0625 0.24838 C -0.06315 0.25092 -0.06432 0.25254 -0.06523 0.25486 C -0.06601 0.25717 -0.06653 0.25926 -0.06719 0.26157 C -0.06823 0.26852 -0.06901 0.27592 -0.07122 0.28171 C -0.07213 0.28402 -0.07331 0.28611 -0.07396 0.28842 C -0.07461 0.29051 -0.07474 0.29282 -0.07539 0.29514 C -0.07565 0.29652 -0.0763 0.29791 -0.07669 0.29884 C -0.07851 0.3162 -0.07565 0.29213 -0.08008 0.31643 C -0.0806 0.31875 -0.08047 0.32176 -0.08073 0.32453 C -0.08112 0.32685 -0.08177 0.3287 -0.08216 0.33125 C -0.0832 0.33634 -0.08398 0.34189 -0.08489 0.34722 C -0.08502 0.35046 -0.08502 0.35347 -0.08555 0.35671 C -0.08581 0.35787 -0.08659 0.35902 -0.08685 0.36064 C -0.08763 0.36342 -0.08815 0.36689 -0.08893 0.3699 C -0.08971 0.37268 -0.09075 0.37523 -0.09167 0.37801 C -0.09258 0.38055 -0.09388 0.38287 -0.09427 0.38611 C -0.09609 0.39629 -0.09466 0.39189 -0.09844 0.3993 C -0.09857 0.40115 -0.0987 0.40301 -0.09909 0.40463 C -0.09948 0.40648 -0.1 0.4081 -0.10039 0.40995 C -0.10091 0.41203 -0.1013 0.41435 -0.10182 0.41666 C -0.10247 0.4206 -0.10273 0.42523 -0.10377 0.4287 C -0.10625 0.43564 -0.10443 0.42939 -0.10651 0.43935 C -0.10703 0.4412 -0.10755 0.44282 -0.10794 0.44467 C -0.10846 0.44745 -0.10885 0.45416 -0.10924 0.45671 C -0.1095 0.4581 -0.1095 0.45972 -0.10989 0.46088 C -0.11107 0.46365 -0.11315 0.46527 -0.11406 0.46875 C -0.11445 0.47037 -0.11484 0.47245 -0.11536 0.47407 C -0.11614 0.47685 -0.11745 0.47916 -0.1181 0.48217 C -0.12018 0.49467 -0.11888 0.48541 -0.12005 0.49699 C -0.12031 0.49861 -0.1207 0.50023 -0.12083 0.50231 C -0.12083 0.50416 -0.12083 0.50671 -0.12083 0.50902 L -0.1181 0.49814 " pathEditMode="relative" rAng="0" ptsTypes="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42" y="2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4.16667E-6 3.7037E-6 C 0.00364 0.00093 0.00716 0.00208 0.01093 0.00278 C 0.01471 0.00347 0.01875 0.00255 0.02265 0.00417 C 0.02773 0.00602 0.03242 0.01019 0.0375 0.0125 C 0.04935 0.01759 0.04362 0.01597 0.05468 0.01806 C 0.05807 0.01944 0.06145 0.0206 0.06484 0.02222 C 0.06744 0.02338 0.06992 0.02523 0.07265 0.02639 C 0.07643 0.02801 0.08047 0.02917 0.08437 0.03056 C 0.08645 0.03287 0.08841 0.03542 0.09062 0.0375 C 0.09179 0.03866 0.09739 0.04213 0.09922 0.04444 C 0.1013 0.04699 0.10325 0.05023 0.10547 0.05278 C 0.10846 0.05579 0.11237 0.05671 0.11484 0.06111 C 0.12031 0.07083 0.11289 0.0581 0.12265 0.07222 C 0.125 0.07569 0.12708 0.08009 0.12968 0.08333 C 0.13177 0.08565 0.1345 0.08634 0.13672 0.08889 C 0.13971 0.0919 0.14231 0.09653 0.14531 0.1 C 0.14804 0.10301 0.15117 0.10486 0.1539 0.10833 C 0.17109 0.12963 0.15221 0.11065 0.1664 0.12639 C 0.16862 0.1287 0.17122 0.13056 0.17343 0.13333 C 0.17591 0.13611 0.17773 0.14306 0.1789 0.14722 C 0.17955 0.14931 0.17968 0.15208 0.18047 0.15417 C 0.18125 0.15625 0.18255 0.15787 0.18359 0.15972 C 0.18385 0.16157 0.18398 0.16343 0.18437 0.16528 C 0.18502 0.16806 0.18619 0.1706 0.18672 0.17361 C 0.18776 0.17894 0.18802 0.18472 0.18906 0.19028 C 0.18932 0.19167 0.18958 0.19282 0.18984 0.19444 C 0.1901 0.19699 0.18997 0.2 0.19062 0.20278 C 0.19192 0.20833 0.19375 0.21111 0.19609 0.21528 C 0.19674 0.23148 0.19622 0.23009 0.19765 0.24167 C 0.19791 0.24352 0.19804 0.24537 0.19843 0.24722 C 0.19935 0.25185 0.20039 0.25648 0.20156 0.26111 C 0.20377 0.27037 0.20403 0.26806 0.20547 0.27778 C 0.20612 0.28218 0.20651 0.28704 0.20703 0.29167 C 0.20729 0.29352 0.20729 0.29537 0.20781 0.29722 C 0.20859 0.30046 0.21002 0.30347 0.21093 0.30694 C 0.21731 0.32963 0.21185 0.31481 0.21875 0.33194 C 0.22265 0.36319 0.21744 0.32986 0.22343 0.35139 C 0.22422 0.3544 0.22408 0.35787 0.225 0.36111 C 0.22695 0.36782 0.22799 0.36782 0.23125 0.37083 C 0.23203 0.37523 0.23229 0.37755 0.23437 0.38194 C 0.23502 0.3831 0.23606 0.38333 0.23672 0.38472 C 0.23763 0.38634 0.23815 0.38843 0.23906 0.39028 C 0.24127 0.39444 0.24401 0.39815 0.24609 0.40278 C 0.24713 0.40509 0.24804 0.40741 0.24922 0.40972 C 0.25039 0.41181 0.25182 0.41319 0.25312 0.41528 C 0.2539 0.41644 0.25455 0.41806 0.25547 0.41944 C 0.25638 0.42083 0.25755 0.42199 0.25859 0.42361 L 0.26718 0.43889 C 0.26797 0.44028 0.26862 0.4419 0.26953 0.44306 C 0.27031 0.44398 0.27109 0.44468 0.27187 0.44583 C 0.27695 0.45324 0.27135 0.4463 0.27656 0.45556 C 0.27773 0.45764 0.27903 0.45926 0.28047 0.46111 C 0.28359 0.46458 0.28385 0.46343 0.2875 0.46528 C 0.28984 0.4662 0.29075 0.46736 0.29297 0.46944 C 0.29427 0.46898 0.29752 0.47014 0.29687 0.46806 C 0.29609 0.46551 0.29375 0.46713 0.29218 0.46667 C 0.29114 0.4662 0.2901 0.46574 0.28906 0.46528 C 0.28632 0.46181 0.28763 0.4625 0.28515 0.4625 L 0.28672 0.46667 " pathEditMode="relative" ptsTypes="AAAAAAAAAAAAAAAAAAAAAAAAAAAAAAAAAAAAAAAAAAAAAAAAAAAAAAAAAAAA">
                                      <p:cBhvr>
                                        <p:cTn id="2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-4.16667E-7 -1.48148E-6 C -0.00273 0.00208 -0.0056 0.00394 -0.00807 0.00648 C -0.01003 0.00833 -0.01133 0.01111 -0.01328 0.0132 C -0.01419 0.01389 -0.01523 0.01389 -0.01615 0.01458 C -0.01797 0.01528 -0.01953 0.01621 -0.02122 0.01713 C -0.02292 0.01945 -0.02448 0.02176 -0.02643 0.02384 C -0.04284 0.04051 -0.02305 0.0169 -0.03958 0.03588 C -0.04141 0.03773 -0.04297 0.04028 -0.04466 0.04236 C -0.04948 0.04815 -0.05456 0.05371 -0.05924 0.05972 C -0.07357 0.07685 -0.05325 0.05301 -0.07096 0.07685 C -0.08073 0.09005 -0.08294 0.09167 -0.09219 0.10093 C -0.11914 0.15648 -0.09049 0.10255 -0.11107 0.13148 C -0.11615 0.13843 -0.12044 0.14653 -0.125 0.15394 C -0.12721 0.15764 -0.12917 0.16158 -0.13164 0.16458 L -0.13815 0.17269 C -0.1401 0.17801 -0.14193 0.18333 -0.14401 0.18866 C -0.14635 0.19398 -0.14909 0.19884 -0.1513 0.20463 C -0.16172 0.23056 -0.1526 0.21296 -0.16224 0.2338 C -0.16693 0.24352 -0.17096 0.24884 -0.17396 0.26042 C -0.17526 0.26482 -0.17539 0.27037 -0.17695 0.27477 C -0.17852 0.2794 -0.18086 0.28241 -0.18268 0.28704 C -0.18437 0.29074 -0.18581 0.29468 -0.18711 0.29884 C -0.18815 0.30185 -0.18893 0.30509 -0.1901 0.30787 C -0.19948 0.33287 -0.19596 0.32269 -0.20325 0.33866 C -0.20391 0.34028 -0.20456 0.34236 -0.20534 0.34398 C -0.20677 0.34653 -0.20833 0.34861 -0.20977 0.3507 C -0.21224 0.35857 -0.21393 0.3632 -0.21562 0.37199 C -0.21654 0.37662 -0.21693 0.38171 -0.21784 0.38658 C -0.21888 0.3919 -0.22148 0.40255 -0.22148 0.40278 C -0.22174 0.40509 -0.22174 0.40787 -0.22213 0.41042 C -0.22266 0.41273 -0.22396 0.41458 -0.22435 0.41713 C -0.22773 0.4419 -0.2224 0.42338 -0.22734 0.43843 C -0.2276 0.44028 -0.22786 0.44167 -0.22799 0.44375 C -0.22838 0.44653 -0.22825 0.45 -0.22878 0.45301 C -0.2293 0.45556 -0.23021 0.45741 -0.23099 0.45972 C -0.23125 0.4632 -0.23125 0.46667 -0.23164 0.47037 C -0.23216 0.47431 -0.23346 0.47801 -0.23385 0.48218 C -0.23477 0.49051 -0.2349 0.49908 -0.23529 0.50764 C -0.23555 0.51065 -0.23555 0.51366 -0.23607 0.5169 C -0.23659 0.51945 -0.2375 0.52222 -0.23828 0.52477 C -0.23607 0.61227 -0.24805 0.57361 -0.21927 0.58727 C -0.21797 0.58773 -0.21784 0.59167 -0.21706 0.59398 C -0.21732 0.60949 -0.21719 0.625 -0.21784 0.64028 C -0.21797 0.64213 -0.21901 0.64375 -0.21927 0.64583 C -0.21953 0.64722 -0.21927 0.64931 -0.21927 0.65116 L -0.21927 0.65139 " pathEditMode="relative" rAng="0" ptsTypes="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53" y="3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995 -0.00741 L -0.12995 -0.00694 C -0.13125 -0.01088 -0.13164 -0.01782 -0.13385 -0.01829 C -0.14505 -0.02106 -0.15638 -0.01782 -0.16745 -0.01667 C -0.16862 -0.01667 -0.16953 -0.01574 -0.17057 -0.01504 C -0.17396 -0.01412 -0.17734 -0.01273 -0.18073 -0.01204 C -0.18568 -0.01111 -0.19075 -0.01111 -0.19557 -0.01042 L -0.20729 -0.00879 C -0.21341 -0.00486 -0.20482 -0.01042 -0.21432 -0.00579 C -0.21836 -0.00393 -0.22226 -0.00208 -0.22604 0.00046 C -0.23411 0.00579 -0.23073 0.00394 -0.2362 0.00671 C -0.23984 0.01273 -0.24349 0.02014 -0.24791 0.02408 C -0.25299 0.02824 -0.25859 0.03033 -0.26354 0.03496 C -0.27187 0.04213 -0.27956 0.05232 -0.28776 0.05996 L -0.29479 0.06621 C -0.2987 0.07384 -0.29857 0.07384 -0.30416 0.08333 C -0.30742 0.08866 -0.30677 0.08681 -0.30963 0.09121 C -0.31185 0.09398 -0.3138 0.09746 -0.31588 0.1007 C -0.31745 0.10741 -0.31875 0.11435 -0.32057 0.12083 C -0.32825 0.14676 -0.32708 0.12408 -0.33463 0.16482 C -0.33541 0.16898 -0.33646 0.17292 -0.33698 0.17732 C -0.34258 0.21551 -0.33789 0.19074 -0.34166 0.21019 C -0.3414 0.22269 -0.3414 0.23519 -0.34088 0.24769 C -0.34088 0.25023 -0.34075 0.25278 -0.3401 0.25533 C -0.33971 0.25718 -0.33841 0.25833 -0.33776 0.26019 C -0.3375 0.26065 -0.33203 0.275 -0.33151 0.28195 C -0.33138 0.2838 -0.33151 0.28611 -0.33151 0.2882 L -0.33151 0.28866 " pathEditMode="relative" rAng="0" ptsTypes="AAAAAAAAAAAAAAAAAAAAAAAAAAAA">
                                      <p:cBhvr>
                                        <p:cTn id="3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86" y="1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1.66667E-6 1.85185E-6 C 0.00078 -0.01297 0.00208 -0.02778 1.66667E-6 -0.04028 C -0.00156 -0.04908 -0.0056 -0.05579 -0.00781 -0.06389 C -0.00925 -0.06922 -0.00964 -0.07523 -0.01094 -0.08056 C -0.01446 -0.09491 -0.01393 -0.09074 -0.01875 -0.1 C -0.02018 -0.10278 -0.02123 -0.10602 -0.02266 -0.10834 C -0.02539 -0.1125 -0.02604 -0.11019 -0.02891 -0.1125 C -0.03425 -0.1169 -0.03906 -0.12292 -0.04453 -0.12639 C -0.07891 -0.14838 -0.03138 -0.11875 -0.06719 -0.13889 C -0.06914 -0.14005 -0.07084 -0.14213 -0.07266 -0.14306 C -0.09388 -0.15625 -0.08099 -0.1456 -0.09531 -0.15834 C -0.10052 -0.15787 -0.10586 -0.1581 -0.11107 -0.15695 C -0.11315 -0.15672 -0.11524 -0.15533 -0.11732 -0.15417 C -0.12175 -0.15209 -0.12617 -0.15023 -0.1306 -0.14722 C -0.1349 -0.14445 -0.13737 -0.14144 -0.14076 -0.13611 C -0.1418 -0.13449 -0.14284 -0.13264 -0.14388 -0.13056 C -0.14466 -0.12894 -0.14545 -0.12709 -0.14623 -0.125 C -0.14675 -0.12384 -0.14727 -0.12246 -0.14779 -0.12084 C -0.14831 -0.11922 -0.14883 -0.11736 -0.14935 -0.11528 C -0.14961 -0.11366 -0.14974 -0.11158 -0.15013 -0.10972 C -0.15052 -0.10648 -0.15117 -0.10324 -0.1517 -0.1 C -0.15365 -0.04537 -0.15443 -0.07361 -0.1517 -0.04028 C -0.15039 -0.02593 -0.15209 -0.0331 -0.14857 -0.02222 C -0.14701 -0.01181 -0.14766 -0.01713 -0.14701 1.85185E-6 C -0.14662 0.00764 -0.14714 0.01574 -0.14623 0.02361 C -0.14584 0.02685 -0.14466 0.03009 -0.1431 0.03194 L -0.13841 0.0375 C -0.13763 0.03565 -0.13672 0.03379 -0.13607 0.03194 C -0.13555 0.03055 -0.13529 0.02778 -0.13529 0.02778 L -0.13529 0.02778 " pathEditMode="relative" ptsTypes="AAAAAAAAAAAAAAAAAAAAAAAAAAAAAAA">
                                      <p:cBhvr>
                                        <p:cTn id="4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.05533 L 2.70833E-6 0.05579 C 0.00026 0.04931 0.00039 0.04306 0.00078 0.03727 C 0.00091 0.03473 0.0013 0.03311 0.00143 0.03033 C 0.00195 0.02616 0.0026 0.02084 0.00299 0.01621 C 0.00599 -0.02384 0.0013 0.02616 0.00521 -0.01342 C 0.00547 -0.02685 0.0056 -0.04004 0.00599 -0.05277 C 0.00638 -0.06527 0.00742 -0.07708 0.00768 -0.08865 C 0.00768 -0.11805 0.00742 -0.14583 0.00677 -0.17407 C 0.00664 -0.17847 0.00573 -0.18194 0.00521 -0.18564 C 0.00468 -0.19004 0.00495 -0.19537 0.00377 -0.19884 C 0.00299 -0.20092 0.00208 -0.20324 0.00143 -0.20532 C 0.00065 -0.20902 0.00013 -0.21342 -0.00078 -0.21666 C -0.00209 -0.22314 -0.00378 -0.22453 -0.00599 -0.22986 C -0.00834 -0.23634 -0.00651 -0.23472 -0.00977 -0.23981 C -0.01055 -0.2412 -0.01797 -0.25254 -0.02032 -0.25439 C -0.0224 -0.25671 -0.02435 -0.25879 -0.02643 -0.26134 C -0.03086 -0.26713 -0.02774 -0.26574 -0.03242 -0.26921 C -0.03464 -0.27129 -0.03698 -0.27199 -0.0392 -0.2743 C -0.0513 -0.28773 -0.04063 -0.28263 -0.0513 -0.28541 C -0.05274 -0.2875 -0.0543 -0.28912 -0.05573 -0.2905 C -0.05703 -0.29236 -0.05821 -0.29282 -0.05951 -0.29375 C -0.06081 -0.2956 -0.06185 -0.29745 -0.06328 -0.29884 C -0.06563 -0.30162 -0.06823 -0.30347 -0.07071 -0.30532 C -0.07357 -0.3081 -0.07357 -0.30671 -0.0767 -0.31018 C -0.07904 -0.31273 -0.08125 -0.31597 -0.0836 -0.31851 C -0.08477 -0.31967 -0.0862 -0.3206 -0.08737 -0.32152 C -0.08815 -0.32222 -0.08893 -0.32268 -0.08959 -0.32314 C -0.09037 -0.32407 -0.09102 -0.32546 -0.09193 -0.32638 C -0.09271 -0.32731 -0.09388 -0.32731 -0.09492 -0.32777 C -0.10482 -0.33472 -0.0944 -0.32847 -0.10313 -0.33287 C -0.1181 -0.33981 -0.10847 -0.3375 -0.12657 -0.33912 L -0.22292 -0.33773 C -0.22474 -0.33773 -0.22839 -0.33541 -0.23047 -0.33449 C -0.23516 -0.32777 -0.23021 -0.33425 -0.23503 -0.32939 C -0.24193 -0.32314 -0.23685 -0.32638 -0.24245 -0.32314 C -0.24297 -0.32152 -0.24336 -0.3199 -0.24401 -0.31851 C -0.24545 -0.31527 -0.24883 -0.31111 -0.25078 -0.30856 C -0.2569 -0.29074 -0.24753 -0.31713 -0.25834 -0.29259 C -0.26107 -0.28611 -0.26328 -0.27916 -0.26589 -0.27245 C -0.26771 -0.26759 -0.27045 -0.26388 -0.27188 -0.2581 C -0.27344 -0.25162 -0.27448 -0.24583 -0.27643 -0.23981 C -0.28268 -0.22013 -0.28529 -0.22615 -0.29076 -0.19884 C -0.29662 -0.16805 -0.28841 -0.20787 -0.29753 -0.17592 C -0.2987 -0.17129 -0.29935 -0.16597 -0.30052 -0.16088 C -0.30143 -0.15717 -0.30235 -0.15324 -0.30352 -0.14953 C -0.30443 -0.14629 -0.30508 -0.14259 -0.30651 -0.13981 C -0.30821 -0.13634 -0.31055 -0.13449 -0.3125 -0.13148 C -0.3138 -0.12777 -0.31498 -0.1243 -0.31641 -0.1199 C -0.31836 -0.11342 -0.31966 -0.10486 -0.3224 -0.09884 C -0.3263 -0.0905 -0.32396 -0.09629 -0.32839 -0.08055 C -0.32982 -0.06527 -0.32761 -0.07893 -0.33216 -0.06736 C -0.33282 -0.06597 -0.33295 -0.06319 -0.3336 -0.06111 C -0.33399 -0.05925 -0.33464 -0.05833 -0.33516 -0.05601 C -0.33542 -0.05509 -0.33542 -0.05277 -0.33594 -0.05162 C -0.33711 -0.04745 -0.34323 -0.03634 -0.34414 -0.03472 C -0.34505 -0.03356 -0.34558 -0.03148 -0.34649 -0.02986 C -0.34844 -0.02615 -0.35065 -0.02291 -0.35248 -0.01828 C -0.35339 -0.01643 -0.35391 -0.01412 -0.35482 -0.01226 C -0.35664 -0.00787 -0.36107 -0.00324 -0.36302 -0.00069 C -0.36537 0.00718 -0.36654 0.01135 -0.37045 0.01899 C -0.37253 0.02292 -0.37526 0.02547 -0.37735 0.0294 C -0.37904 0.03172 -0.38021 0.03542 -0.3819 0.03866 C -0.38347 0.04213 -0.38555 0.04491 -0.38711 0.04862 C -0.39037 0.05579 -0.3918 0.06158 -0.39545 0.06852 C -0.39649 0.07014 -0.39792 0.0713 -0.39909 0.07315 C -0.40521 0.08311 -0.39714 0.07338 -0.40456 0.08125 C -0.40482 0.08496 -0.40456 0.08912 -0.40521 0.09283 C -0.40599 0.09723 -0.40834 0.09815 -0.40977 0.10116 C -0.41094 0.10371 -0.41159 0.10672 -0.41276 0.10926 C -0.41367 0.11158 -0.41485 0.11297 -0.41576 0.11575 C -0.41901 0.12547 -0.41563 0.11899 -0.41797 0.12871 C -0.41901 0.1338 -0.42071 0.13542 -0.42175 0.14051 C -0.4224 0.14352 -0.42266 0.14723 -0.42331 0.15024 C -0.42357 0.15278 -0.42422 0.1544 -0.42474 0.15695 C -0.42526 0.15926 -0.42578 0.16227 -0.4263 0.16528 C -0.42787 0.19167 -0.42578 0.16227 -0.42852 0.18635 C -0.42878 0.18843 -0.42904 0.19051 -0.4293 0.19306 C -0.42956 0.19561 -0.42969 0.19815 -0.42995 0.20116 C -0.43034 0.2044 -0.43099 0.20764 -0.43151 0.21088 L -0.43282 0.22084 L -0.43282 0.22176 " pathEditMode="relative" rAng="0" ptsTypes="AAAAAAAAAAAAAAAAAAAAAAAAAAAAAAAAAAAAAAAAAAAAAAAAAAAAAAAAAAAAAAAAAAAAAAAAAAAAAAAAAA">
                                      <p:cBhvr>
                                        <p:cTn id="5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3" y="-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83 0.0375 L -0.02383 0.03773 C -0.02305 0.03241 -0.02201 0.02732 -0.02148 0.02222 C -0.01953 0.00209 -0.01914 -0.01574 -0.02148 -0.03611 C -0.02253 -0.04537 -0.02487 -0.05393 -0.02695 -0.0625 C -0.03737 -0.10463 -0.04258 -0.12731 -0.05664 -0.1625 C -0.07643 -0.21227 -0.06979 -0.20254 -0.08242 -0.21944 C -0.08477 -0.22778 -0.08698 -0.23634 -0.08945 -0.24444 C -0.09219 -0.25324 -0.09635 -0.26018 -0.10039 -0.26666 C -0.10169 -0.26875 -0.10286 -0.27083 -0.1043 -0.27222 C -0.10599 -0.27407 -0.10807 -0.27477 -0.10977 -0.27639 C -0.11172 -0.27847 -0.11328 -0.28148 -0.11523 -0.28333 C -0.11628 -0.28426 -0.11732 -0.28472 -0.11836 -0.28472 C -0.13919 -0.28611 -0.16003 -0.28657 -0.18086 -0.2875 C -0.1931 -0.2912 -0.20534 -0.29606 -0.21758 -0.29861 C -0.23346 -0.30208 -0.23568 -0.30092 -0.2474 -0.29861 C -0.24831 -0.27847 -0.24961 -0.26018 -0.2474 -0.23889 C -0.24596 -0.22662 -0.24232 -0.21574 -0.23958 -0.20416 C -0.23711 -0.19467 -0.23411 -0.18588 -0.23164 -0.17639 C -0.23099 -0.17338 -0.23099 -0.16967 -0.23008 -0.16666 C -0.22969 -0.16504 -0.22839 -0.16412 -0.22773 -0.1625 C -0.2263 -0.15903 -0.22513 -0.15532 -0.22383 -0.15139 C -0.21797 -0.13333 -0.21927 -0.13287 -0.21133 -0.11666 C -0.21055 -0.11504 -0.20925 -0.11412 -0.2082 -0.1125 C -0.20547 -0.1081 -0.20039 -0.09768 -0.19727 -0.09444 C -0.16419 -0.06134 -0.19362 -0.09583 -0.1832 -0.08333 C -0.1819 -0.07731 -0.1806 -0.07153 -0.1793 -0.06528 C -0.17734 -0.05532 -0.17813 -0.05324 -0.17461 -0.04305 C -0.17383 -0.04097 -0.17253 -0.03958 -0.17148 -0.0375 C -0.17096 -0.03634 -0.17083 -0.03426 -0.16992 -0.03333 C -0.16888 -0.03217 -0.16732 -0.03264 -0.16602 -0.03194 C -0.16445 -0.03125 -0.16133 -0.02916 -0.16133 -0.02893 C -0.16081 -0.02639 -0.16003 -0.02384 -0.15977 -0.02083 C -0.15898 -0.01041 -0.1582 0.01111 -0.1582 0.01134 C -0.15612 0.01019 -0.15352 0.01088 -0.15195 0.00834 C -0.15065 0.00602 -0.1513 0.00185 -0.15117 -0.00139 C -0.15104 -0.00879 -0.15117 -0.0162 -0.15117 -0.02361 L -0.15117 -0.02338 " pathEditMode="relative" rAng="0" ptsTypes="AAAAAAAAAAAAAAAAAAAAAAAAAAAAAAAAAAAAAA">
                                      <p:cBhvr>
                                        <p:cTn id="5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55" y="-1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4.16667E-6 0.00023 C 0.00195 -0.0007 0.00416 -0.0007 0.00625 -0.00162 C 0.00755 -0.00209 0.00859 -0.00371 0.00976 -0.0044 C 0.01549 -0.00811 0.02122 -0.01088 0.02682 -0.01459 C 0.0457 -0.02686 0.03229 -0.02061 0.04596 -0.02616 C 0.04752 -0.02755 0.04882 -0.02963 0.05026 -0.03056 C 0.05195 -0.03148 0.05364 -0.03172 0.05533 -0.03195 C 0.0595 -0.03264 0.0638 -0.03287 0.06796 -0.03334 C 0.07513 -0.03195 0.08242 -0.03287 0.08932 -0.02917 C 0.09687 -0.025 0.10364 -0.01667 0.11067 -0.01019 C 0.12031 -0.00162 0.12513 0.00324 0.13554 0.01574 C 0.14257 0.02407 0.14895 0.03402 0.15612 0.04189 C 0.17226 0.05995 0.1888 0.07662 0.2052 0.09398 C 0.21328 0.10277 0.22109 0.11227 0.22929 0.12014 C 0.24427 0.13472 0.23867 0.12754 0.247 0.13912 C 0.24726 0.14143 0.24791 0.14375 0.24778 0.14629 C 0.24622 0.17083 0.24713 0.17893 0.24205 0.19398 C 0.24023 0.19953 0.23802 0.20439 0.23632 0.20995 C 0.23476 0.21504 0.23359 0.22083 0.23216 0.22592 C 0.22916 0.23634 0.22591 0.24629 0.22291 0.25648 C 0.2177 0.27338 0.21979 0.26875 0.21367 0.28402 C 0.21328 0.28495 0.21276 0.28588 0.21224 0.2868 C 0.21041 0.29027 0.20846 0.29375 0.20651 0.29699 C 0.20559 0.29861 0.20455 0.29977 0.20364 0.30139 C 0.20182 0.30509 0.20013 0.30926 0.19804 0.31296 C 0.19622 0.3162 0.19401 0.31828 0.19231 0.32152 C 0.19127 0.32407 0.1901 0.32685 0.1888 0.32893 C 0.18684 0.33217 0.1845 0.33449 0.18242 0.3375 C 0.1802 0.34074 0.17825 0.34467 0.17604 0.34768 C 0.17513 0.34884 0.17408 0.34953 0.17317 0.35069 C 0.16992 0.35463 0.16744 0.35902 0.16393 0.36227 C 0.16237 0.36365 0.16054 0.36365 0.15898 0.36504 C 0.15716 0.36666 0.15559 0.36875 0.15403 0.37083 C 0.15338 0.37176 0.15325 0.37314 0.15247 0.37384 C 0.15156 0.375 0.15013 0.37546 0.14895 0.37662 C 0.14778 0.37801 0.14661 0.37939 0.14544 0.38102 C 0.14492 0.38194 0.14401 0.38402 0.14401 0.38426 L 0.14401 0.3824 L 0.14401 0.38264 L 0.14544 0.4 " pathEditMode="relative" rAng="0" ptsTypes="AAAAAAAAAAAAAAAAAAAAAAAAAAAAAAAAAAAAAAAAA">
                                      <p:cBhvr>
                                        <p:cTn id="6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83" y="1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2153 L -0.00013 -0.0213 C -0.00039 -0.02593 -0.00065 -0.03033 -0.00091 -0.03495 C -0.0013 -0.0419 -0.0013 -0.04908 -0.00182 -0.05625 C -0.00221 -0.06296 -0.00287 -0.06968 -0.00326 -0.07616 C -0.00313 -0.09491 -0.003 -0.11389 -0.0026 -0.13241 C -0.00247 -0.13773 -0.00208 -0.14306 -0.00182 -0.14838 C -0.00104 -0.16111 -0.00156 -0.16158 0.00156 -0.17269 C 0.00872 -0.19745 0.00378 -0.19398 0.01146 -0.19769 C 0.03151 -0.19653 0.05169 -0.19653 0.07161 -0.19398 C 0.08125 -0.19259 0.09036 -0.18866 0.09974 -0.18588 C 0.11029 -0.18264 0.12096 -0.18056 0.13112 -0.175 C 0.13932 -0.17083 0.13437 -0.17315 0.14596 -0.16852 C 0.14674 -0.16505 0.14779 -0.16158 0.14844 -0.15764 C 0.14922 -0.15417 0.14935 -0.15046 0.15 -0.14722 C 0.15065 -0.14468 0.15169 -0.14259 0.1526 -0.14051 C 0.15312 -0.13681 0.15338 -0.1331 0.1543 -0.12963 C 0.15508 -0.12593 0.15651 -0.12292 0.15755 -0.11921 C 0.1582 -0.11597 0.15859 -0.11273 0.15911 -0.10972 C 0.15963 -0.10741 0.16042 -0.10533 0.16081 -0.10301 C 0.1612 -0.10116 0.1681 -0.05787 0.16992 -0.05232 C 0.17096 -0.04884 0.17226 -0.04514 0.17318 -0.04144 C 0.17422 -0.03796 0.17487 -0.03449 0.17565 -0.03079 C 0.17604 -0.02917 0.17604 -0.02732 0.17643 -0.02546 C 0.17682 -0.02408 0.1776 -0.02292 0.17812 -0.02153 C 0.17878 -0.01759 0.1793 -0.01343 0.17982 -0.00949 C 0.18021 -0.00718 0.18021 -0.00509 0.1806 -0.00278 C 0.18177 0.00301 0.1832 0.0088 0.18476 0.01458 C 0.18516 0.01597 0.18607 0.01713 0.18646 0.01852 C 0.18789 0.02523 0.18945 0.03171 0.19049 0.03866 C 0.19115 0.04259 0.19284 0.05463 0.19375 0.05856 C 0.19427 0.06042 0.19492 0.06227 0.19544 0.06389 C 0.19661 0.07153 0.19674 0.07153 0.19805 0.08125 C 0.19857 0.08588 0.19883 0.09051 0.19961 0.09467 C 0.20104 0.10417 0.20221 0.11389 0.20456 0.12292 C 0.20534 0.12592 0.20625 0.12893 0.20703 0.13217 C 0.20742 0.13403 0.20755 0.13588 0.20781 0.1375 C 0.20833 0.14005 0.20898 0.14282 0.2095 0.1456 C 0.21016 0.14861 0.21068 0.15162 0.21107 0.15486 C 0.21133 0.15625 0.21146 0.15764 0.21198 0.15903 C 0.21315 0.16273 0.21497 0.16574 0.21615 0.16967 L 0.21706 0.17245 L 0.21706 0.17268 " pathEditMode="relative" rAng="0" ptsTypes="AAAAAAAAAAAAAAAAAAAAAAAAAAAAAAAAAAAAAAAAAAA">
                                      <p:cBhvr>
                                        <p:cTn id="7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3.7037E-6 L 0.00013 0.00024 C 0.00117 -0.00879 0.00312 -0.01759 0.00312 -0.02639 C 0.00299 -0.04722 0.00117 -0.08657 -0.00352 -0.11111 C -0.00586 -0.12453 -0.00898 -0.13703 -0.01159 -0.15 C -0.01315 -0.15833 -0.01445 -0.16666 -0.01589 -0.175 C -0.01667 -0.17963 -0.01706 -0.18449 -0.0181 -0.18912 C -0.02318 -0.21226 -0.02943 -0.23472 -0.03411 -0.25833 C -0.0349 -0.26203 -0.03542 -0.26597 -0.03633 -0.26944 C -0.03906 -0.28032 -0.04219 -0.29074 -0.04505 -0.30139 C -0.04609 -0.30509 -0.04701 -0.30879 -0.04805 -0.3125 C -0.04948 -0.31944 -0.05039 -0.32685 -0.05234 -0.33333 C -0.05404 -0.33958 -0.0569 -0.34467 -0.05898 -0.35 C -0.06081 -0.35555 -0.06172 -0.36203 -0.06406 -0.36666 C -0.06693 -0.37314 -0.07435 -0.38333 -0.07435 -0.3831 C -0.07474 -0.38518 -0.075 -0.3875 -0.07578 -0.38889 C -0.07643 -0.39074 -0.0776 -0.39189 -0.07865 -0.39305 C -0.08464 -0.40023 -0.09049 -0.4081 -0.09688 -0.41389 C -0.10247 -0.41898 -0.10781 -0.42476 -0.11367 -0.42916 C -0.11849 -0.4331 -0.12357 -0.43495 -0.12826 -0.43889 C -0.13281 -0.44282 -0.13685 -0.44884 -0.14141 -0.45277 C -0.14297 -0.45439 -0.14479 -0.45463 -0.14648 -0.45555 C -0.14779 -0.45648 -0.14896 -0.4574 -0.15013 -0.45833 C -0.15091 -0.45926 -0.15156 -0.46064 -0.15234 -0.46111 C -0.15352 -0.46203 -0.15482 -0.46203 -0.15599 -0.4625 C -0.16706 -0.46898 -0.14727 -0.4618 -0.16914 -0.46805 C -0.17526 -0.47407 -0.16888 -0.46875 -0.18008 -0.47222 C -0.20547 -0.48032 -0.18229 -0.47662 -0.20781 -0.47916 C -0.22305 -0.4875 -0.19609 -0.47361 -0.22682 -0.48472 C -0.22969 -0.48588 -0.23255 -0.48935 -0.23555 -0.49027 C -0.24388 -0.49305 -0.25247 -0.49421 -0.26107 -0.49583 L -0.29023 -0.50139 L -0.36836 -0.5 C -0.37201 -0.49976 -0.375 -0.49444 -0.37852 -0.49166 C -0.40547 -0.47083 -0.36927 -0.50046 -0.39831 -0.475 C -0.40573 -0.46851 -0.41133 -0.46527 -0.4194 -0.45972 C -0.42513 -0.45023 -0.43333 -0.43703 -0.43698 -0.425 C -0.43919 -0.41759 -0.44102 -0.40995 -0.44349 -0.40277 C -0.4444 -0.40023 -0.44596 -0.39838 -0.44714 -0.39583 C -0.44857 -0.39282 -0.44961 -0.38935 -0.45078 -0.38611 C -0.4513 -0.38333 -0.45169 -0.38055 -0.45221 -0.37777 C -0.45286 -0.375 -0.45378 -0.37245 -0.45443 -0.36967 C -0.45573 -0.36412 -0.45586 -0.3625 -0.45664 -0.35717 C -0.45807 -0.34421 -0.45664 -0.35486 -0.45807 -0.33634 C -0.45964 -0.31481 -0.46055 -0.29328 -0.46328 -0.27222 C -0.46393 -0.26574 -0.46836 -0.25416 -0.46836 -0.25393 C -0.46966 -0.23518 -0.46784 -0.25208 -0.47057 -0.23889 C -0.4707 -0.23726 -0.4707 -0.23495 -0.47122 -0.23333 C -0.47188 -0.23125 -0.47318 -0.22963 -0.47422 -0.22777 C -0.47461 -0.22546 -0.47513 -0.22338 -0.47565 -0.22106 C -0.47799 -0.20625 -0.47565 -0.21389 -0.47852 -0.20555 C -0.4793 -0.19676 -0.47813 -0.1993 -0.47982 -0.19606 L -0.47982 -0.1956 " pathEditMode="relative" rAng="0" ptsTypes="AAAAAAAAAAAAAAAAAAAAAAAAAAAAAAAAAAAAAAAAAAAAAAAAAAAAA">
                                      <p:cBhvr>
                                        <p:cTn id="79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54" y="-2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-0.13334 L -0.03464 -0.13311 C -0.03294 -0.13612 -0.03034 -0.13959 -0.02891 -0.14283 C -0.0263 -0.14838 -0.02734 -0.14815 -0.02396 -0.15348 C -0.02331 -0.1544 -0.02227 -0.15487 -0.02174 -0.15579 C -0.0151 -0.16713 -0.02161 -0.16042 -0.0138 -0.16737 C -0.01263 -0.17061 -0.01107 -0.17338 -0.01029 -0.17663 C -0.00977 -0.17848 -0.00951 -0.18033 -0.00885 -0.18218 C -0.0082 -0.18334 -0.00742 -0.1845 -0.00664 -0.18588 C -0.00599 -0.1875 -0.00534 -0.18913 -0.00456 -0.19051 C -0.00299 -0.19306 -0.00052 -0.19491 0.00052 -0.19746 L 0.00273 -0.20301 C 0.0056 -0.2213 0.00443 -0.21204 0.00273 -0.25163 C 0.00273 -0.25278 0.00052 -0.26204 -0.00013 -0.26389 C -0.00195 -0.26875 -0.00404 -0.27315 -0.00599 -0.27778 C -0.00755 -0.28172 -0.00911 -0.28727 -0.01172 -0.29098 C -0.02279 -0.30579 -0.01211 -0.28658 -0.02318 -0.30718 C -0.02422 -0.30903 -0.02513 -0.31135 -0.02604 -0.31343 C -0.02721 -0.31621 -0.02813 -0.31922 -0.02969 -0.32176 C -0.0332 -0.32825 -0.03737 -0.33426 -0.04115 -0.34028 C -0.04362 -0.34422 -0.04518 -0.34862 -0.04831 -0.35186 C -0.05104 -0.35487 -0.05391 -0.35741 -0.05625 -0.36042 C -0.06497 -0.3713 -0.06003 -0.3669 -0.06628 -0.38056 C -0.06797 -0.38403 -0.07513 -0.39561 -0.07786 -0.39908 C -0.07995 -0.40163 -0.08281 -0.40348 -0.08503 -0.40602 C -0.0862 -0.40764 -0.08646 -0.41019 -0.08789 -0.41135 C -0.09063 -0.41389 -0.0944 -0.41528 -0.09727 -0.4176 C -0.0987 -0.41875 -0.09948 -0.42084 -0.10078 -0.42223 C -0.10208 -0.42362 -0.10391 -0.42454 -0.10508 -0.42616 C -0.10677 -0.42825 -0.10768 -0.43102 -0.10951 -0.43311 C -0.11081 -0.4345 -0.11302 -0.43473 -0.11445 -0.43612 C -0.11641 -0.43797 -0.11771 -0.44028 -0.11953 -0.44237 C -0.12031 -0.44329 -0.12148 -0.44375 -0.1224 -0.44468 C -0.12578 -0.44746 -0.1293 -0.45047 -0.13242 -0.45394 C -0.13359 -0.4551 -0.13477 -0.45649 -0.13607 -0.45764 C -0.13685 -0.45857 -0.13802 -0.45903 -0.13893 -0.45996 C -0.14479 -0.46644 -0.14557 -0.46899 -0.15182 -0.47477 C -0.15299 -0.4757 -0.15443 -0.47616 -0.15547 -0.47709 C -0.16172 -0.48311 -0.15872 -0.48288 -0.16549 -0.48774 C -0.16654 -0.48866 -0.16797 -0.48889 -0.16914 -0.48936 C -0.17005 -0.49051 -0.17096 -0.49167 -0.17201 -0.49237 C -0.17383 -0.49399 -0.17773 -0.4963 -0.17773 -0.49607 C -0.17865 -0.49792 -0.17943 -0.49954 -0.1806 -0.50093 C -0.18255 -0.50325 -0.18685 -0.50579 -0.18919 -0.50718 C -0.18984 -0.50741 -0.19063 -0.50741 -0.19141 -0.50788 C -0.1931 -0.5088 -0.19479 -0.50996 -0.19648 -0.51088 C -0.19844 -0.5125 -0.19935 -0.5132 -0.20143 -0.51482 C -0.20221 -0.51528 -0.20273 -0.51598 -0.20365 -0.51644 C -0.20625 -0.51783 -0.20729 -0.51783 -0.21003 -0.51875 C -0.21224 -0.52014 -0.2125 -0.52061 -0.2151 -0.52176 C -0.21576 -0.522 -0.21654 -0.52223 -0.21732 -0.52246 C -0.21823 -0.52338 -0.21901 -0.52431 -0.22018 -0.52477 C -0.22188 -0.5257 -0.22904 -0.52639 -0.22956 -0.52639 C -0.23503 -0.5301 -0.2332 -0.52963 -0.24245 -0.5294 C -0.26016 -0.52917 -0.27786 -0.52848 -0.29557 -0.52801 L -0.30781 -0.52014 C -0.30977 -0.51899 -0.31198 -0.51806 -0.31354 -0.51644 C -0.31641 -0.51343 -0.32057 -0.5095 -0.32292 -0.50556 C -0.32435 -0.50325 -0.32578 -0.50047 -0.32721 -0.49792 C -0.32747 -0.49514 -0.32747 -0.49213 -0.32799 -0.48936 C -0.32826 -0.48681 -0.32943 -0.48172 -0.32943 -0.48149 C -0.32969 -0.47431 -0.32995 -0.46667 -0.33008 -0.45926 C -0.3306 -0.4426 -0.33099 -0.4257 -0.33151 -0.40903 C -0.33164 -0.40487 -0.33177 -0.40024 -0.33229 -0.39607 C -0.33255 -0.39329 -0.33372 -0.3882 -0.33372 -0.38797 C -0.33529 -0.36551 -0.33372 -0.39329 -0.33372 -0.35811 C -0.33372 -0.35487 -0.33438 -0.34815 -0.33438 -0.34792 L -0.33438 -0.34815 " pathEditMode="relative" rAng="0" ptsTypes="AAAAAAAAAAAAAAAAAAAAAAAAAAAAAAAAAAAAAAAAAAAAAAAAAAAAAAAAAAAAAAAAAAAA">
                                      <p:cBhvr>
                                        <p:cTn id="86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7" y="-1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3.95833E-6 7.40741E-7 C 0.00338 -0.00811 0.00703 -0.01575 0.01015 -0.02408 C 0.01132 -0.02732 0.01171 -0.03125 0.01263 -0.0345 C 0.01302 -0.03612 0.0138 -0.0375 0.01432 -0.03912 C 0.01458 -0.04213 0.01458 -0.04514 0.0151 -0.04815 C 0.01549 -0.04977 0.0164 -0.05093 0.01679 -0.05255 C 0.01757 -0.05556 0.01809 -0.05857 0.01849 -0.06158 C 0.01875 -0.06366 0.01914 -0.06551 0.0194 -0.0676 C 0.02096 -0.08264 0.01927 -0.07338 0.02109 -0.08264 C 0.02135 -0.09792 0.02213 -0.11343 0.02187 -0.12894 C 0.02187 -0.13403 0.0207 -0.13889 0.02018 -0.14399 C 0.01914 -0.1544 0.01731 -0.17662 0.01601 -0.18588 C 0.00937 -0.23172 0.01302 -0.19723 0.00586 -0.23843 C 0.00026 -0.27084 0.01002 -0.23311 3.95833E-6 -0.27732 C -0.00365 -0.29329 -0.01342 -0.3338 -0.02019 -0.35371 C -0.02253 -0.36042 -0.02553 -0.36667 -0.02787 -0.37315 C -0.03204 -0.38519 -0.02826 -0.37963 -0.03373 -0.38982 C -0.04414 -0.40926 -0.0474 -0.41389 -0.0599 -0.43172 C -0.06224 -0.43496 -0.07422 -0.45209 -0.07839 -0.45556 C -0.08959 -0.46551 -0.07566 -0.45348 -0.08425 -0.46019 C -0.09284 -0.46667 -0.08073 -0.4595 -0.09532 -0.46922 C -0.10079 -0.47269 -0.11589 -0.47755 -0.11797 -0.47825 C -0.13243 -0.48241 -0.14284 -0.48241 -0.15847 -0.48403 L -0.22175 -0.48264 C -0.22592 -0.48241 -0.23008 -0.48056 -0.23438 -0.47963 C -0.24167 -0.47801 -0.2418 -0.47894 -0.24779 -0.47662 C -0.24896 -0.47616 -0.25013 -0.47593 -0.25118 -0.47524 C -0.2586 -0.47037 -0.2668 -0.46829 -0.27318 -0.46019 C -0.29831 -0.42755 -0.28868 -0.44306 -0.30352 -0.41667 C -0.30482 -0.41065 -0.30651 -0.40487 -0.30769 -0.39862 C -0.30938 -0.39028 -0.31081 -0.37778 -0.31185 -0.36875 C -0.31198 -0.36713 -0.31276 -0.34514 -0.31355 -0.34028 C -0.31472 -0.33311 -0.31641 -0.32639 -0.31784 -0.31922 C -0.32539 -0.32223 -0.32618 -0.32223 -0.33386 -0.32686 C -0.34219 -0.33172 -0.33399 -0.32825 -0.34219 -0.33125 C -0.34362 -0.3338 -0.34532 -0.33588 -0.34649 -0.33889 C -0.34688 -0.33982 -0.34948 -0.34653 -0.35066 -0.34769 C -0.353 -0.35024 -0.35586 -0.34931 -0.35821 -0.34931 L -0.35821 -0.3507 " pathEditMode="relative" ptsTypes="AAAAAAAAAAAAAAAAAAAAAAAAAAAAAAAAAAAAAAAA">
                                      <p:cBhvr>
                                        <p:cTn id="93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01 0.13635 L -0.4401 0.13658 C -0.45312 0.11459 -0.46588 0.0926 -0.47916 0.07107 C -0.48789 0.05648 -0.50091 0.04352 -0.50638 0.02801 L -0.51823 -0.00671 C -0.5194 -0.02986 -0.5194 -0.05324 -0.52161 -0.07615 C -0.5233 -0.09676 -0.52981 -0.1169 -0.53007 -0.13727 C -0.53099 -0.21389 -0.52812 -0.29027 -0.525 -0.36643 C -0.52474 -0.37176 -0.52135 -0.37662 -0.51992 -0.38171 C -0.51823 -0.38773 -0.51875 -0.39166 -0.51653 -0.39699 C -0.51119 -0.40926 -0.50403 -0.42083 -0.49948 -0.4331 C -0.49778 -0.43773 -0.49726 -0.44282 -0.4944 -0.44699 C -0.48281 -0.46504 -0.4681 -0.48171 -0.45703 -0.49977 C -0.4457 -0.51828 -0.45195 -0.50995 -0.43658 -0.52754 C -0.43385 -0.53102 -0.42981 -0.53379 -0.42812 -0.53727 C -0.42304 -0.54745 -0.42695 -0.54143 -0.41966 -0.54977 C -0.41562 -0.5544 -0.41562 -0.55578 -0.4095 -0.55949 C -0.40742 -0.56088 -0.40494 -0.56134 -0.4026 -0.56227 C -0.39869 -0.56412 -0.39466 -0.56597 -0.39075 -0.56782 C -0.38333 -0.57801 -0.38906 -0.57315 -0.37552 -0.57893 C -0.36328 -0.58426 -0.35937 -0.58727 -0.34661 -0.59004 C -0.33867 -0.5919 -0.33046 -0.59259 -0.32278 -0.59421 C -0.30781 -0.59745 -0.30924 -0.59884 -0.29557 -0.60115 C -0.29166 -0.60185 -0.28763 -0.60208 -0.28372 -0.60254 C -0.27317 -0.5912 -0.28281 -0.60347 -0.27695 -0.59004 C -0.27382 -0.58356 -0.26862 -0.57754 -0.26666 -0.5706 C -0.26302 -0.55926 -0.26731 -0.5706 -0.26158 -0.56088 C -0.2608 -0.55972 -0.26041 -0.5581 -0.25989 -0.55671 C -0.2582 -0.5544 -0.25651 -0.55208 -0.25481 -0.54977 C -0.25429 -0.54745 -0.2539 -0.54514 -0.25312 -0.54282 C -0.25169 -0.54051 -0.24948 -0.53842 -0.24804 -0.53588 C -0.24231 -0.52685 -0.24283 -0.5294 -0.24283 -0.52338 L -0.24283 -0.52315 " pathEditMode="relative" rAng="0" ptsTypes="AAAAAAAAAAAAAAAAAAAAAAAAAAAAAAAAA">
                                      <p:cBhvr>
                                        <p:cTn id="100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2" y="-3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-8.33333E-7 0.00023 C -0.0026 -0.00671 -0.00482 -0.01366 -0.00742 -0.01991 C -0.01172 -0.03102 -0.0194 -0.0463 -0.02539 -0.05347 C -0.0401 -0.07107 -0.05924 -0.0875 -0.07591 -0.09792 C -0.08151 -0.10139 -0.0875 -0.10347 -0.09349 -0.10579 C -0.15221 -0.125 -0.12656 -0.11806 -0.17057 -0.12917 C -0.17396 -0.12801 -0.1776 -0.12917 -0.18086 -0.12662 C -0.18346 -0.12454 -0.18489 -0.11921 -0.18724 -0.11644 C -0.19193 -0.11042 -0.19674 -0.10463 -0.20156 -0.09908 C -0.20391 -0.09607 -0.20677 -0.09398 -0.20872 -0.09005 L -0.21758 -0.07153 C -0.21888 -0.06875 -0.22018 -0.06621 -0.22148 -0.06366 L -0.23659 -0.03796 C -0.23893 -0.02871 -0.24141 -0.01968 -0.24362 -0.01019 C -0.24401 -0.00834 -0.24401 -0.00648 -0.24427 -0.00463 C -0.24466 -0.00162 -0.24518 0.00162 -0.24531 0.0044 C -0.24518 0.01481 -0.24479 0.02523 -0.24427 0.03588 C -0.24414 0.03727 -0.24388 0.03889 -0.24362 0.04004 C -0.24297 0.04282 -0.24219 0.0456 -0.24167 0.04791 C -0.24154 0.05023 -0.24128 0.05231 -0.24101 0.05486 C -0.24088 0.05579 -0.24049 0.05694 -0.24036 0.0581 C -0.2401 0.06134 -0.2401 0.06458 -0.23971 0.06805 C -0.23958 0.06991 -0.23919 0.07176 -0.23906 0.07361 C -0.23919 0.07778 -0.23932 0.08194 -0.23971 0.08588 C -0.23997 0.08773 -0.2401 0.08981 -0.24036 0.09166 C -0.24049 0.09282 -0.24088 0.09375 -0.24101 0.09491 C -0.24114 0.09583 -0.24101 0.09722 -0.24101 0.09861 L -0.24101 0.09884 " pathEditMode="relative" rAng="0" ptsTypes="AAAAAAAAAAAAAAAAAAAAAAAAAAAAA">
                                      <p:cBhvr>
                                        <p:cTn id="107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66" y="-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111" grpId="0" animBg="1"/>
      <p:bldP spid="112" grpId="0" animBg="1"/>
      <p:bldP spid="113" grpId="0" animBg="1"/>
      <p:bldP spid="114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2D46D-28E3-415D-8C06-8894DADB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551" y="548680"/>
            <a:ext cx="11234083" cy="900100"/>
          </a:xfrm>
        </p:spPr>
        <p:txBody>
          <a:bodyPr/>
          <a:lstStyle/>
          <a:p>
            <a:r>
              <a:rPr lang="de-DE" cap="none" dirty="0" err="1"/>
              <a:t>OpenCost</a:t>
            </a:r>
            <a:endParaRPr lang="de-DE" cap="non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63E471-D2A1-4332-8430-48EBFCC5B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367" y="1196752"/>
            <a:ext cx="11090241" cy="352839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DE" sz="2400" b="1" dirty="0"/>
              <a:t>Automatisierte, standardisierte Lieferung und offene Bereitstellung von Publikationskosten und Verlagsvereinbarungen</a:t>
            </a:r>
          </a:p>
          <a:p>
            <a:pPr>
              <a:lnSpc>
                <a:spcPct val="100000"/>
              </a:lnSpc>
            </a:pPr>
            <a:r>
              <a:rPr lang="de-DE" sz="2400" dirty="0"/>
              <a:t>Erarbeitung eines standardisierten </a:t>
            </a:r>
            <a:r>
              <a:rPr lang="de-DE" sz="2400" b="1" dirty="0">
                <a:solidFill>
                  <a:srgbClr val="FF0000"/>
                </a:solidFill>
              </a:rPr>
              <a:t>Metadatenschema</a:t>
            </a:r>
            <a:r>
              <a:rPr lang="de-DE" sz="2400" dirty="0"/>
              <a:t> für die Erfassung und Übertragung der Daten zu den Kosten für Publikationen</a:t>
            </a:r>
          </a:p>
          <a:p>
            <a:pPr>
              <a:lnSpc>
                <a:spcPct val="100000"/>
              </a:lnSpc>
            </a:pPr>
            <a:r>
              <a:rPr lang="de-DE" sz="2400" dirty="0"/>
              <a:t>Implementierung einer offenen </a:t>
            </a:r>
            <a:r>
              <a:rPr lang="de-DE" sz="2400" b="1" dirty="0">
                <a:solidFill>
                  <a:srgbClr val="FF0000"/>
                </a:solidFill>
              </a:rPr>
              <a:t>Schnittstelle</a:t>
            </a:r>
            <a:r>
              <a:rPr lang="de-DE" sz="2400" dirty="0"/>
              <a:t> für das </a:t>
            </a:r>
            <a:r>
              <a:rPr lang="de-DE" sz="2400" dirty="0" err="1"/>
              <a:t>Harvesting</a:t>
            </a:r>
            <a:r>
              <a:rPr lang="de-DE" sz="2400" dirty="0"/>
              <a:t> und das Abfragen dieser Daten</a:t>
            </a:r>
          </a:p>
          <a:p>
            <a:pPr>
              <a:lnSpc>
                <a:spcPct val="100000"/>
              </a:lnSpc>
            </a:pPr>
            <a:r>
              <a:rPr lang="de-DE" sz="2400" b="1" dirty="0">
                <a:solidFill>
                  <a:srgbClr val="FF0000"/>
                </a:solidFill>
              </a:rPr>
              <a:t>Erweiterung der EZB</a:t>
            </a:r>
            <a:r>
              <a:rPr lang="de-DE" sz="2400" dirty="0"/>
              <a:t> um spezielle </a:t>
            </a:r>
            <a:br>
              <a:rPr lang="de-DE" sz="2400" dirty="0"/>
            </a:br>
            <a:r>
              <a:rPr lang="de-DE" sz="2400" dirty="0"/>
              <a:t>Funktionen zur Verwaltung und </a:t>
            </a:r>
            <a:br>
              <a:rPr lang="de-DE" sz="2400" dirty="0"/>
            </a:br>
            <a:r>
              <a:rPr lang="de-DE" sz="2400" dirty="0"/>
              <a:t>zur Anzeige von Informationen zu </a:t>
            </a:r>
            <a:br>
              <a:rPr lang="de-DE" sz="2400" dirty="0"/>
            </a:br>
            <a:r>
              <a:rPr lang="de-DE" sz="2400" dirty="0"/>
              <a:t>Open-Access-Publikationskosten </a:t>
            </a:r>
            <a:br>
              <a:rPr lang="de-DE" sz="2400" dirty="0"/>
            </a:br>
            <a:r>
              <a:rPr lang="de-DE" sz="2400" dirty="0"/>
              <a:t>bzw. zur Übernahme von </a:t>
            </a:r>
            <a:br>
              <a:rPr lang="de-DE" sz="2400" dirty="0"/>
            </a:br>
            <a:r>
              <a:rPr lang="de-DE" sz="2400" dirty="0"/>
              <a:t>Publikationskosten</a:t>
            </a:r>
            <a:endParaRPr lang="de-DE" sz="2400" dirty="0">
              <a:effectLst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336322A-26DF-4E9D-B932-D1060EF14457}"/>
              </a:ext>
            </a:extLst>
          </p:cNvPr>
          <p:cNvSpPr/>
          <p:nvPr/>
        </p:nvSpPr>
        <p:spPr>
          <a:xfrm>
            <a:off x="9192344" y="5661248"/>
            <a:ext cx="2664296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32988EF1-2699-4700-AD40-317FCE06AAAC}"/>
              </a:ext>
            </a:extLst>
          </p:cNvPr>
          <p:cNvGrpSpPr/>
          <p:nvPr/>
        </p:nvGrpSpPr>
        <p:grpSpPr>
          <a:xfrm>
            <a:off x="5375920" y="3828693"/>
            <a:ext cx="6770446" cy="2912675"/>
            <a:chOff x="1582642" y="523397"/>
            <a:chExt cx="6770446" cy="2912675"/>
          </a:xfrm>
        </p:grpSpPr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57511B29-DBF3-4010-9AA7-B3C45344A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82642" y="633395"/>
              <a:ext cx="2065086" cy="1060639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FBE01CF5-7400-481B-87A9-AAF20BDC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870" y="2261512"/>
              <a:ext cx="1233030" cy="809177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F1BDF915-D568-4E7B-A298-47A015F49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3849" y="725373"/>
              <a:ext cx="2499673" cy="876684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91B0E0FE-E652-48AD-9611-E3F045D41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5049" y="2371047"/>
              <a:ext cx="2627380" cy="590107"/>
            </a:xfrm>
            <a:prstGeom prst="rect">
              <a:avLst/>
            </a:prstGeom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B0E0848E-641A-496D-AD80-EB4865FD5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739108" y="523397"/>
              <a:ext cx="1280635" cy="1280635"/>
            </a:xfrm>
            <a:prstGeom prst="rect">
              <a:avLst/>
            </a:prstGeom>
          </p:spPr>
        </p:pic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165A144F-E3DF-4AFE-B48D-259931D054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r="11773" b="21813"/>
            <a:stretch/>
          </p:blipFill>
          <p:spPr>
            <a:xfrm>
              <a:off x="6600056" y="1896129"/>
              <a:ext cx="1753032" cy="1539943"/>
            </a:xfrm>
            <a:prstGeom prst="rect">
              <a:avLst/>
            </a:prstGeom>
          </p:spPr>
        </p:pic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46A9DEF-5C5E-4C9D-8244-56F52C0ABC53}"/>
              </a:ext>
            </a:extLst>
          </p:cNvPr>
          <p:cNvGrpSpPr/>
          <p:nvPr/>
        </p:nvGrpSpPr>
        <p:grpSpPr>
          <a:xfrm>
            <a:off x="6281251" y="3564186"/>
            <a:ext cx="5747034" cy="3011627"/>
            <a:chOff x="6281251" y="3564186"/>
            <a:chExt cx="5747034" cy="3011627"/>
          </a:xfrm>
        </p:grpSpPr>
        <p:sp>
          <p:nvSpPr>
            <p:cNvPr id="6" name="Datumsplatzhalter 3">
              <a:extLst>
                <a:ext uri="{FF2B5EF4-FFF2-40B4-BE49-F238E27FC236}">
                  <a16:creationId xmlns:a16="http://schemas.microsoft.com/office/drawing/2014/main" id="{80EE3726-92F2-4B11-906E-6023E2617C47}"/>
                </a:ext>
              </a:extLst>
            </p:cNvPr>
            <p:cNvSpPr txBox="1">
              <a:spLocks/>
            </p:cNvSpPr>
            <p:nvPr/>
          </p:nvSpPr>
          <p:spPr>
            <a:xfrm>
              <a:off x="6281251" y="6281312"/>
              <a:ext cx="5747034" cy="29450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2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23D6B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Gefördert durch die Deutsche Forschungsgemeinschaft (DFG)</a:t>
              </a:r>
              <a:b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23D6B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23D6B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hlinkClick r:id="rId12"/>
                </a:rPr>
                <a:t>Projektnummer 457354095</a:t>
              </a:r>
              <a:endPara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23D6B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F6C72F82-44E6-4394-BA56-92FEC8B2D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81251" y="3564186"/>
              <a:ext cx="4646911" cy="2637122"/>
            </a:xfrm>
            <a:prstGeom prst="rect">
              <a:avLst/>
            </a:prstGeom>
          </p:spPr>
        </p:pic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69488D54-7D7D-483E-9B10-56E429F5EA5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9" t="22184" r="7895" b="29939"/>
          <a:stretch/>
        </p:blipFill>
        <p:spPr>
          <a:xfrm rot="19783857">
            <a:off x="3078464" y="5562374"/>
            <a:ext cx="2740793" cy="62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1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1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Jülich">
  <a:themeElements>
    <a:clrScheme name="Benutzerdefiniert 292">
      <a:dk1>
        <a:sysClr val="windowText" lastClr="000000"/>
      </a:dk1>
      <a:lt1>
        <a:sysClr val="window" lastClr="FFFFFF"/>
      </a:lt1>
      <a:dk2>
        <a:srgbClr val="6D268E"/>
      </a:dk2>
      <a:lt2>
        <a:srgbClr val="EBEBEB"/>
      </a:lt2>
      <a:accent1>
        <a:srgbClr val="023D6B"/>
      </a:accent1>
      <a:accent2>
        <a:srgbClr val="ADBDE3"/>
      </a:accent2>
      <a:accent3>
        <a:srgbClr val="30A93B"/>
      </a:accent3>
      <a:accent4>
        <a:srgbClr val="FFE900"/>
      </a:accent4>
      <a:accent5>
        <a:srgbClr val="FF8C0C"/>
      </a:accent5>
      <a:accent6>
        <a:srgbClr val="DF0F44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95000"/>
          </a:lnSpc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lnSpc>
            <a:spcPct val="95000"/>
          </a:lnSpc>
          <a:defRPr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Jülich_PowerPoint_4x3.potx" id="{E196826F-6C0F-445C-BD8C-22FE7C2F280E}" vid="{14111AE6-F94B-48C2-BAEC-A344D78BDC25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720</Words>
  <Application>Microsoft Office PowerPoint</Application>
  <PresentationFormat>Breitbild</PresentationFormat>
  <Paragraphs>116</Paragraphs>
  <Slides>14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Arial</vt:lpstr>
      <vt:lpstr>Calibri</vt:lpstr>
      <vt:lpstr>Frutiger Next LT W1G</vt:lpstr>
      <vt:lpstr>Lato</vt:lpstr>
      <vt:lpstr>Symbol</vt:lpstr>
      <vt:lpstr>Office</vt:lpstr>
      <vt:lpstr>Jülich</vt:lpstr>
      <vt:lpstr>Strategie zur Erfassung der „Total Cost of Publishing“</vt:lpstr>
      <vt:lpstr>Struktur des Workshops</vt:lpstr>
      <vt:lpstr>Zielsetzung des Workshops</vt:lpstr>
      <vt:lpstr>Einführende Impulse</vt:lpstr>
      <vt:lpstr>Total Cost of Publishing</vt:lpstr>
      <vt:lpstr>Total Cost of Publishing (Informationsbudget)</vt:lpstr>
      <vt:lpstr>Total Cost of Publishing (Informationsbudget)</vt:lpstr>
      <vt:lpstr>Bausteine eines Informationsbudgets</vt:lpstr>
      <vt:lpstr>OpenCost</vt:lpstr>
      <vt:lpstr>Kleingruppen: Informationsaustausch</vt:lpstr>
      <vt:lpstr>Kleingruppen: Fragestellungen</vt:lpstr>
      <vt:lpstr>Sammlung der Ergebnisse/Resümee</vt:lpstr>
      <vt:lpstr>Diskussion und Ideenaustausch</vt:lpstr>
      <vt:lpstr>Vielen Dank!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zur Erfassung der „Total Cost of Publishing“</dc:title>
  <dc:creator>Bianca Schweighofer</dc:creator>
  <cp:lastModifiedBy>Bianca Schweighofer</cp:lastModifiedBy>
  <cp:revision>57</cp:revision>
  <dcterms:created xsi:type="dcterms:W3CDTF">2022-04-25T12:26:10Z</dcterms:created>
  <dcterms:modified xsi:type="dcterms:W3CDTF">2022-05-30T13:13:00Z</dcterms:modified>
</cp:coreProperties>
</file>